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6"/>
  </p:notesMasterIdLst>
  <p:handoutMasterIdLst>
    <p:handoutMasterId r:id="rId67"/>
  </p:handoutMasterIdLst>
  <p:sldIdLst>
    <p:sldId id="748" r:id="rId2"/>
    <p:sldId id="886" r:id="rId3"/>
    <p:sldId id="1142" r:id="rId4"/>
    <p:sldId id="887" r:id="rId5"/>
    <p:sldId id="1151" r:id="rId6"/>
    <p:sldId id="1153" r:id="rId7"/>
    <p:sldId id="1154" r:id="rId8"/>
    <p:sldId id="1152" r:id="rId9"/>
    <p:sldId id="1155" r:id="rId10"/>
    <p:sldId id="1156" r:id="rId11"/>
    <p:sldId id="1143" r:id="rId12"/>
    <p:sldId id="1122" r:id="rId13"/>
    <p:sldId id="1118" r:id="rId14"/>
    <p:sldId id="1079" r:id="rId15"/>
    <p:sldId id="1120" r:id="rId16"/>
    <p:sldId id="1121" r:id="rId17"/>
    <p:sldId id="1144" r:id="rId18"/>
    <p:sldId id="264" r:id="rId19"/>
    <p:sldId id="278" r:id="rId20"/>
    <p:sldId id="265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  <p:sldId id="279" r:id="rId32"/>
    <p:sldId id="262" r:id="rId33"/>
    <p:sldId id="1150" r:id="rId34"/>
    <p:sldId id="1145" r:id="rId35"/>
    <p:sldId id="1124" r:id="rId36"/>
    <p:sldId id="954" r:id="rId37"/>
    <p:sldId id="1129" r:id="rId38"/>
    <p:sldId id="1126" r:id="rId39"/>
    <p:sldId id="1128" r:id="rId40"/>
    <p:sldId id="1136" r:id="rId41"/>
    <p:sldId id="1130" r:id="rId42"/>
    <p:sldId id="1131" r:id="rId43"/>
    <p:sldId id="1132" r:id="rId44"/>
    <p:sldId id="1146" r:id="rId45"/>
    <p:sldId id="1134" r:id="rId46"/>
    <p:sldId id="1141" r:id="rId47"/>
    <p:sldId id="1147" r:id="rId48"/>
    <p:sldId id="1158" r:id="rId49"/>
    <p:sldId id="1157" r:id="rId50"/>
    <p:sldId id="1139" r:id="rId51"/>
    <p:sldId id="1137" r:id="rId52"/>
    <p:sldId id="1159" r:id="rId53"/>
    <p:sldId id="1164" r:id="rId54"/>
    <p:sldId id="1160" r:id="rId55"/>
    <p:sldId id="1161" r:id="rId56"/>
    <p:sldId id="1162" r:id="rId57"/>
    <p:sldId id="1163" r:id="rId58"/>
    <p:sldId id="1165" r:id="rId59"/>
    <p:sldId id="1166" r:id="rId60"/>
    <p:sldId id="1167" r:id="rId61"/>
    <p:sldId id="1168" r:id="rId62"/>
    <p:sldId id="1140" r:id="rId63"/>
    <p:sldId id="1148" r:id="rId64"/>
    <p:sldId id="1149" r:id="rId6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884" autoAdjust="0"/>
    <p:restoredTop sz="94616" autoAdjust="0"/>
  </p:normalViewPr>
  <p:slideViewPr>
    <p:cSldViewPr snapToGrid="0">
      <p:cViewPr varScale="1">
        <p:scale>
          <a:sx n="120" d="100"/>
          <a:sy n="120" d="100"/>
        </p:scale>
        <p:origin x="861" y="8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-20726"/>
    </p:cViewPr>
  </p:sorterViewPr>
  <p:notesViewPr>
    <p:cSldViewPr snapToGrid="0">
      <p:cViewPr varScale="1">
        <p:scale>
          <a:sx n="86" d="100"/>
          <a:sy n="86" d="100"/>
        </p:scale>
        <p:origin x="-744" y="-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3D189BF9-A1F6-4EB4-86A0-6B0BBE06D0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7315200" cy="480060"/>
          </a:xfrm>
          <a:prstGeom prst="rect">
            <a:avLst/>
          </a:prstGeom>
        </p:spPr>
        <p:txBody>
          <a:bodyPr vert="horz" lIns="96654" tIns="48328" rIns="96654" bIns="48328" rtlCol="0"/>
          <a:lstStyle>
            <a:lvl1pPr algn="l">
              <a:defRPr sz="1300"/>
            </a:lvl1pPr>
          </a:lstStyle>
          <a:p>
            <a:pPr algn="ctr"/>
            <a:r>
              <a:rPr lang="en-US" dirty="0"/>
              <a:t>Lecture 1 – Orientation and intro to logic circuits – 2016-06-21</a:t>
            </a: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/>
          <a:lstStyle>
            <a:lvl1pPr algn="r">
              <a:defRPr sz="1300"/>
            </a:lvl1pPr>
          </a:lstStyle>
          <a:p>
            <a:fld id="{1BE3F526-AC99-4C79-87DD-F441C44B1992}" type="datetimeFigureOut">
              <a:rPr lang="en-US" smtClean="0"/>
              <a:pPr/>
              <a:t>10/13/2026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0" tIns="48321" rIns="96640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0" tIns="48321" rIns="96640" bIns="4832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1" cy="480060"/>
          </a:xfrm>
          <a:prstGeom prst="rect">
            <a:avLst/>
          </a:prstGeom>
        </p:spPr>
        <p:txBody>
          <a:bodyPr vert="horz" lIns="96640" tIns="48321" rIns="96640" bIns="48321" rtlCol="0" anchor="b"/>
          <a:lstStyle>
            <a:lvl1pPr algn="r">
              <a:defRPr sz="1300"/>
            </a:lvl1pPr>
          </a:lstStyle>
          <a:p>
            <a:fld id="{6A76B06F-A4C4-4379-B8A7-E3C360C9FE2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85638E-74C3-4D87-8CAC-615069874FF1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1929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00013-FC5C-D799-E616-F82A24831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8FAFBC-04D3-5D23-1DC4-28F616971C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AA484A-21F1-E9CE-38AB-45E3DD19D3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8CF92F-7537-1D9B-E718-7A56A7F045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128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191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B101B4-5C26-C44C-A092-66302E11E2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DEADBF-D091-43EE-EF07-B04910CF93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606522-9596-58A9-D197-E6762D6A30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E50C4C-A5A7-9C2B-EF22-9094F77035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8781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8755ED-285D-C2D8-41D0-77DA93C43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8DE10F-9A9C-22B0-BB0C-60FC3DD882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DC4425-F4AB-5337-71ED-22438D6682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51BB0B-F829-9BA9-3011-B8AF64D2B0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6198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5BAC7-971D-9CB8-559D-C8D725151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F2BDF2-0AF9-16E5-2C74-FA2C49785A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3EB147-E911-565C-6E5C-E42D34557C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A0943E-C539-0D64-9D17-4E92CFE829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0185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A50A82-D183-2B31-A74E-BE81828BC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326D50-47DA-61BD-8CD2-524655F7EF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1FCEE4-BDDF-813D-5741-CFA9C5842D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6742A8-E31A-51FA-6455-3787A35788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31310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C4774A-1F17-E601-2E64-BA933E370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19B1A8-D98E-0000-52F6-C25F9F00F1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880542-C726-186D-CF4F-EED7A4525C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BE5DA-5C78-8DA9-7B59-031E88A318E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5257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1505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4146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525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5342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4689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9B6AF-651C-2DF7-F757-B409F6ED1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176DB5-91C7-276C-99B5-B7836EFEF9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A44F41C-9DE4-35F9-BBEA-64D557B92B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BF778F-5929-C9AC-0AC8-CC13FB59A39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236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26CBBD-32D1-EDFB-70E0-9096147422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CA6D40-A30E-241B-024D-FB7DBA5E6E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0E3DBA-582C-F87A-A3C8-15C55646E8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74B589-150A-2AA4-4187-FA919A2D25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3360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8267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3602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82800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43735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2280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1816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4179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59845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7386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6BC1A1-EDCC-2531-156F-B1498256F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9CBEA65-9403-B157-3C42-9B40C05BB1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1F58FC-1B8F-86DF-0BD9-9F6418DAA3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FF15BF-0A2D-C7AC-6D11-462A49F32A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76601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4469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67831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BE1E0-9747-EFF0-7420-D5492D8330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F44C87-4DAA-8DDD-DEA4-1E1B438E04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41B27D-D06B-3C42-CAD6-9A1D6FAB31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3D48C5-EDBE-9C1D-8287-73205473FF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7536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316338-9AFF-C8F7-6442-3C57E258B8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E3FC05-5EF4-0B92-D916-D3E522E3ED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37EAC1-2E11-9A7A-014F-5D3DE73324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228E61-DAAA-40A4-08F4-8C09C9DA08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69317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C9976-B152-5C82-CA2B-8761378FE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B49EDAD-5EA4-89F5-20DF-B156791231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08E139-BFB0-3467-140D-9F779729C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8E209E-8F23-BAF8-1F81-10C2A48953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31170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DAEED8-0090-1D81-C453-B2B5B9869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1676AB-C1E6-DD7F-E747-492141F29D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18D561-B466-4298-F5D0-52E2DD915C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9DABA5-6958-D23C-CBBB-E5594A62C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90719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7921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F2E027-3B5F-052E-6F57-304A28E2B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E1F4000-5A2B-CEF6-FE24-2BAA2783A2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481664-B38C-D49E-A200-8B010034E7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F1F54A-9FE0-C976-E74D-78AADA3C91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6577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DBA62C-AFBD-5F0A-9A27-85C7599CB7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47F918-825B-2646-2249-1136593EAC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E5A963-CD08-4B7F-F339-F5647DB60F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0F80B5-CBB4-176B-F902-ABB4E81B55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98431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00B29A-4CE4-D13E-7D50-6BC5DE77C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F45EFD-7E98-4947-BC2C-B4923552BF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4E77A8-DAC8-AA28-92D6-81BD571092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9CBAB-C221-FC12-A368-60B30BAECE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5113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4293B-7F40-DACB-71DE-C3C1AB0AB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F09D04-9449-FBFB-6550-00FC8449F4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A25AA1-1F2B-B2BC-D7F8-76D42BCB88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4BEF49-EA1E-5DD6-A27D-A09C3E5519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95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EF28F-F7F5-6D5E-5CAA-83C9782FE2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442E12-96AD-ABB8-9860-720AE266AB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F5FC22-EE3A-62D2-2801-C47A2146B7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C7C5B-602F-07FC-6194-4705F500E8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84091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20338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690C26-F6C2-CD28-290D-BA48B2086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4202C6-96C4-8818-4DC6-ED6C82C88D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E50562-3DD2-69FF-4E9E-1A466E2BC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6B6F99-9F0D-E720-944B-E868D061FC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A76B06F-A4C4-4379-B8A7-E3C360C9FE2A}" type="slidenum">
              <a:rPr lang="en-US" smtClean="0"/>
              <a:pPr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11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93EDBC-E1CB-447B-A6CB-199B83D30E55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0" indent="0">
              <a:spcBef>
                <a:spcPts val="1500"/>
              </a:spcBef>
              <a:buNone/>
              <a:defRPr sz="2400"/>
            </a:lvl1pPr>
            <a:lvl2pPr marL="461963" indent="-4763">
              <a:spcBef>
                <a:spcPts val="1000"/>
              </a:spcBef>
              <a:buNone/>
              <a:defRPr sz="2400"/>
            </a:lvl2pPr>
            <a:lvl3pPr marL="914400" indent="0">
              <a:spcBef>
                <a:spcPts val="800"/>
              </a:spcBef>
              <a:buNone/>
              <a:defRPr sz="2400"/>
            </a:lvl3pPr>
            <a:lvl4pPr marL="1376363" indent="-3175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85E6C-F4B7-4AD9-B1ED-405758048340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410A0-A706-4F13-BF64-58113C4E9CAB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24FADF-F447-4E26-B962-00197790B4FB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A1F53-4D72-4C45-B9D5-E8FF860BA800}" type="datetime1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F973B-7A82-41D8-B415-3A7165D2F9E1}" type="datetime1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4DA78-41C2-45EF-912A-AD1352A66385}" type="datetime1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AB5EC-A1EA-4B4C-8127-813C8198BD91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A199BA-C41E-4203-8A1A-FBA6FE020700}" type="datetime1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A606A-AAA3-4CF0-A5AD-CDB7DB4BC3A1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3412-A15C-45A3-8229-867492880CF6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130651-BB49-4BDA-A267-083EB78EE007}" type="datetime1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59B09-23C8-46BA-B508-CE17BADF421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eecs.umich.edu/~nha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eecs280staff.github.io/p4-web/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0"/>
            <a:ext cx="8229600" cy="1905000"/>
          </a:xfrm>
        </p:spPr>
        <p:txBody>
          <a:bodyPr>
            <a:normAutofit fontScale="90000"/>
          </a:bodyPr>
          <a:lstStyle/>
          <a:p>
            <a:r>
              <a:rPr lang="en-US" sz="4000" dirty="0"/>
              <a:t>EECS 498 System Design of a Search Engine</a:t>
            </a:r>
            <a:br>
              <a:rPr lang="en-US" sz="3600" dirty="0"/>
            </a:br>
            <a:r>
              <a:rPr lang="en-US" sz="3100" dirty="0"/>
              <a:t>Winter 2026</a:t>
            </a:r>
            <a:br>
              <a:rPr lang="en-US" sz="4000" dirty="0"/>
            </a:br>
            <a:r>
              <a:rPr lang="en-US" sz="3100" dirty="0"/>
              <a:t>Lecture 12:  LinuxTinyServer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321724" y="3962400"/>
            <a:ext cx="6679276" cy="1143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  <a:t>Nicole Hamilton</a:t>
            </a:r>
            <a:b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  <a:hlinkClick r:id="rId3"/>
              </a:rPr>
              <a:t>https://web.eecs.umich.edu/~nham/</a:t>
            </a:r>
            <a:b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Verdana" pitchFamily="34" charset="0"/>
                <a:ea typeface="Verdana" pitchFamily="34" charset="0"/>
                <a:cs typeface="Verdana" pitchFamily="34" charset="0"/>
              </a:rPr>
            </a:b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  <a:hlinkClick r:id="rId4"/>
              </a:rPr>
              <a:t>nham@umich.edu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Verdana" pitchFamily="34" charset="0"/>
              <a:ea typeface="Verdana" pitchFamily="34" charset="0"/>
              <a:cs typeface="Verdana" pitchFamily="34" charset="0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4A88D4-E583-4E05-A637-56F441D7A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0B5FE-DD2E-4754-A6C9-269E1231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13A76C-1684-4A57-A9C9-558C68BFB0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HTTP redirects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LinuxTinyServer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opening ports to WSL2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bind( ), listen( ) and accept( 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Talk( ) thread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plugin interface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forms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27DB72-3890-4F13-9D58-D58633679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7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31C624-4D95-02EA-142A-3E2F405CEC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3217C-60A9-4D16-C902-100AD7833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3AAA84-52ED-3585-07C3-FE3AE79D4D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HTTP redirects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LinuxTinyServer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opening ports to WSL2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bind( ), listen( ) and accept( 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Talk( ) thread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plugin interface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forms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CEDADD-495F-06AA-9060-2886D1C746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930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AB9B0-6ADE-4BD5-95EC-B160D5576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836629-3EA0-44D7-832A-AE3413F36A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1"/>
          </a:xfrm>
        </p:spPr>
        <p:txBody>
          <a:bodyPr>
            <a:noAutofit/>
          </a:bodyPr>
          <a:lstStyle/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none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4138E5-03FE-4E5B-8500-B106969A0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900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A06F6-25BD-52E6-7DAF-5B0ED0568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A763B-14F0-46F5-589E-79A6F99DE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EF8A19-725D-5DDC-2C0D-C9F4BCA6A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HTTP redirects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LinuxTinyServer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opening ports to WSL2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bind( ), listen( ) and accept( 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Talk( ) thread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plugin interface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forms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7C6CDE-EFDF-6540-193C-33AC2494C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79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1C9D8-A06B-A715-97D2-4042E1B84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DE2EE3-015B-A721-09D6-B2A7981226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F796009-5436-6AEC-E6CF-7E9FA216F871}"/>
              </a:ext>
            </a:extLst>
          </p:cNvPr>
          <p:cNvSpPr/>
          <p:nvPr/>
        </p:nvSpPr>
        <p:spPr>
          <a:xfrm>
            <a:off x="584200" y="1313531"/>
            <a:ext cx="7975600" cy="4524315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tcsh-1%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LinuxGetUrl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http://web.eecs.umich.edu/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&lt;!DOCTYPE HTML PUBLIC "-//IETF//DTD HTML 2.0//EN"&gt;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&lt;html&gt;&lt;head&gt;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&lt;title&gt;301 Moved Permanently&lt;/title&gt;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&lt;/head&gt;&lt;body&gt;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&lt;h1&gt;Moved Permanently&lt;/h1&gt;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&lt;p&gt;The document has moved &lt;a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href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="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https://sites.google.com/a/umich.edu/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petersonlab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"&gt;here&lt;/a&gt;.&lt;/p&gt;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&lt;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hr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&gt;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&lt;address&gt;Apache/2.4.58 (Ubuntu) Server at web.eecs.umich.edu Port 80&lt;/address&gt;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&lt;/body&gt;&lt;/html&gt;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tcsh-2%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632B228-5F9F-1150-24EB-6F194A777961}"/>
              </a:ext>
            </a:extLst>
          </p:cNvPr>
          <p:cNvSpPr txBox="1"/>
          <p:nvPr/>
        </p:nvSpPr>
        <p:spPr>
          <a:xfrm>
            <a:off x="584200" y="523630"/>
            <a:ext cx="797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What’s going on with this redirect?  It’s obviously wrong.</a:t>
            </a:r>
          </a:p>
        </p:txBody>
      </p:sp>
    </p:spTree>
    <p:extLst>
      <p:ext uri="{BB962C8B-B14F-4D97-AF65-F5344CB8AC3E}">
        <p14:creationId xmlns:p14="http://schemas.microsoft.com/office/powerpoint/2010/main" val="4098624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6476A-2AB6-282E-D2E5-DCAAF6EF9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3BE6D8B-A5F6-664A-4530-165C202599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313532"/>
            <a:ext cx="7975600" cy="493157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9417D4-FFF9-F077-AD4C-D48A5830C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55F5723-C701-BBD5-0369-BE4387421B65}"/>
              </a:ext>
            </a:extLst>
          </p:cNvPr>
          <p:cNvSpPr txBox="1"/>
          <p:nvPr/>
        </p:nvSpPr>
        <p:spPr>
          <a:xfrm>
            <a:off x="584200" y="523630"/>
            <a:ext cx="797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Why does it seem to work if I type it into a browser?</a:t>
            </a:r>
          </a:p>
        </p:txBody>
      </p:sp>
    </p:spTree>
    <p:extLst>
      <p:ext uri="{BB962C8B-B14F-4D97-AF65-F5344CB8AC3E}">
        <p14:creationId xmlns:p14="http://schemas.microsoft.com/office/powerpoint/2010/main" val="2563237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8AA90E-B80E-75E1-E920-5E3851033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it works for you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29E27-BA28-60E8-B52A-75DFF66F5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You’re probably using Chrome or Edge which hide the problem.</a:t>
            </a:r>
          </a:p>
          <a:p>
            <a:r>
              <a:rPr lang="en-US" dirty="0"/>
              <a:t>Chrome always tries the HTTPS version of any URL first.</a:t>
            </a:r>
          </a:p>
          <a:p>
            <a:r>
              <a:rPr lang="en-US" dirty="0"/>
              <a:t>Edge maintains a curated lists of site likely to support HTTPS and if the domain is on the list, tries HTTPS first.</a:t>
            </a:r>
          </a:p>
          <a:p>
            <a:r>
              <a:rPr lang="en-US" dirty="0"/>
              <a:t>(Apparently, the thinking is that lots of old links have never been updated, even if the server was.)</a:t>
            </a:r>
          </a:p>
          <a:p>
            <a:r>
              <a:rPr lang="en-US" dirty="0"/>
              <a:t>So, neither Chrome nor Edge ever notices the faulty redirect.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D637B9-2AE6-EF19-D229-4A357700A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108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47889-18D3-1619-5B70-14B188CAF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46AB29-DF57-73BE-5B75-5E66927F72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200" y="1313532"/>
            <a:ext cx="7992752" cy="493157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A3DFEF-D5B9-7F9D-2503-7329987D1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37A1EB0-9A86-72F3-DED9-AEC58F97A907}"/>
              </a:ext>
            </a:extLst>
          </p:cNvPr>
          <p:cNvSpPr txBox="1"/>
          <p:nvPr/>
        </p:nvSpPr>
        <p:spPr>
          <a:xfrm>
            <a:off x="584200" y="523630"/>
            <a:ext cx="797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But if you use Firefox, this is what you’d see.</a:t>
            </a:r>
          </a:p>
        </p:txBody>
      </p:sp>
    </p:spTree>
    <p:extLst>
      <p:ext uri="{BB962C8B-B14F-4D97-AF65-F5344CB8AC3E}">
        <p14:creationId xmlns:p14="http://schemas.microsoft.com/office/powerpoint/2010/main" val="647144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79EA2-ED5F-A198-8E48-E7EDFAF8E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when crawling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3B6009-92B3-5F38-0EB2-27590C3F5B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might decide to do what Chrome does, always trying HTTPS first.</a:t>
            </a:r>
          </a:p>
          <a:p>
            <a:r>
              <a:rPr lang="en-US" dirty="0"/>
              <a:t>If it doesn’t support HTTPS, you might decide to discard the link.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4D2C9-B87C-5378-D67B-F411D8EDF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4362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32F3F1-1298-E0C3-A17D-F57B9AFC1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B5C04-A6B5-3FCB-BE36-DE7826AB9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6C9A0-4B59-9177-A47F-3D05EE6F04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HTTP redirects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LinuxTinyServer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opening a port to WSL2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bind( ), listen( ) and accept( 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Talk( ) thread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plugin interface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forms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28EAF4-B4D7-AA96-D332-4CB85DE0A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2085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C3903-5594-404E-9E4F-AAD7FC711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simple web server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F097F-3A17-4C95-99AB-6BD12940C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You need a web server front end for your engine.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Two parts: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The HTTP server.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A plugin that can </a:t>
            </a:r>
            <a:r>
              <a:rPr lang="en-US" dirty="0"/>
              <a:t>work </a:t>
            </a:r>
            <a:r>
              <a:rPr lang="en-US" sz="2400" dirty="0"/>
              <a:t>with a form.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2CB9F6-CF6E-40E9-A957-F563C72E5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671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0AE81-480C-4CDE-AC9E-AAAAFD2BC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LinuxTinyServer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F186E-5047-41B7-B326-78FF5221C4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400" dirty="0"/>
              <a:t>A very minimal web server for Linux.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It begins listening on a socket for connection requests from browser.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Each time it gets a request, it creates a thread with a new socket to talk to the client.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If it’s a “magic path”, it can call a plugin module.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400" dirty="0"/>
              <a:t>Otherwise, it handles GET requests by serving up the specified file if it exists.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518A8F-A78D-46A9-A6DB-FC7D2B360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4984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6A146-8CCA-419E-9769-656C3BBEE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71A53F-C5D8-43CB-AFD9-455542E0A53D}"/>
              </a:ext>
            </a:extLst>
          </p:cNvPr>
          <p:cNvSpPr/>
          <p:nvPr/>
        </p:nvSpPr>
        <p:spPr>
          <a:xfrm>
            <a:off x="584200" y="1313531"/>
            <a:ext cx="7975600" cy="3539430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tcsh-5% head LinuxTinyServer.cpp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Linux tiny HTTP server.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Nicole Hamilton  nham@umich.edu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This variation of LinuxTinyServer supports a simple plugin interface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to allow "magic paths" to be intercepted.  (But the autograder will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not test this feature.)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Usage:  LinuxTinyServer port </a:t>
            </a:r>
            <a:r>
              <a:rPr lang="en-US" sz="1400" dirty="0" err="1">
                <a:solidFill>
                  <a:schemeClr val="bg1"/>
                </a:solidFill>
                <a:latin typeface="Consolas" panose="020B0609020204030204" pitchFamily="49" charset="0"/>
              </a:rPr>
              <a:t>rootdirectory</a:t>
            </a:r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// Compile with g++ -pthread LinuxTinyServer.cpp -o LinuxTinyServer</a:t>
            </a:r>
          </a:p>
          <a:p>
            <a:r>
              <a:rPr lang="en-US" sz="1400" dirty="0">
                <a:solidFill>
                  <a:schemeClr val="bg1"/>
                </a:solidFill>
                <a:latin typeface="Consolas" panose="020B0609020204030204" pitchFamily="49" charset="0"/>
              </a:rPr>
              <a:t>tcsh-7%</a:t>
            </a: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A8F799-9050-4D0F-A4E7-215AB63992C3}"/>
              </a:ext>
            </a:extLst>
          </p:cNvPr>
          <p:cNvSpPr txBox="1"/>
          <p:nvPr/>
        </p:nvSpPr>
        <p:spPr>
          <a:xfrm>
            <a:off x="582246" y="515815"/>
            <a:ext cx="797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LinuxTinyServer</a:t>
            </a:r>
            <a:r>
              <a:rPr lang="en-US" sz="2000" dirty="0"/>
              <a:t> takes a port number and a root directory for a website.</a:t>
            </a:r>
          </a:p>
        </p:txBody>
      </p:sp>
    </p:spTree>
    <p:extLst>
      <p:ext uri="{BB962C8B-B14F-4D97-AF65-F5344CB8AC3E}">
        <p14:creationId xmlns:p14="http://schemas.microsoft.com/office/powerpoint/2010/main" val="30414555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6A146-8CCA-419E-9769-656C3BBEE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71A53F-C5D8-43CB-AFD9-455542E0A53D}"/>
              </a:ext>
            </a:extLst>
          </p:cNvPr>
          <p:cNvSpPr/>
          <p:nvPr/>
        </p:nvSpPr>
        <p:spPr>
          <a:xfrm>
            <a:off x="584200" y="1313531"/>
            <a:ext cx="7975600" cy="4770537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tcsh-6% ./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LinuxTinyServer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Usage:  ./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LinuxTinyServer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port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rootdirectory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tcsh-7% ls website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Images  Styles  index.htm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tcsh-8% ./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LinuxTinyServer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5000 website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Listening on 0.0.0.0:5000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A8F799-9050-4D0F-A4E7-215AB63992C3}"/>
              </a:ext>
            </a:extLst>
          </p:cNvPr>
          <p:cNvSpPr txBox="1"/>
          <p:nvPr/>
        </p:nvSpPr>
        <p:spPr>
          <a:xfrm>
            <a:off x="584200" y="523630"/>
            <a:ext cx="797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LinuxTinyServer</a:t>
            </a:r>
            <a:r>
              <a:rPr lang="en-US" sz="2000" dirty="0"/>
              <a:t> opens a socket and begins listening for connections.</a:t>
            </a:r>
          </a:p>
        </p:txBody>
      </p:sp>
    </p:spTree>
    <p:extLst>
      <p:ext uri="{BB962C8B-B14F-4D97-AF65-F5344CB8AC3E}">
        <p14:creationId xmlns:p14="http://schemas.microsoft.com/office/powerpoint/2010/main" val="1476026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C6A146-8CCA-419E-9769-656C3BBEE8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71A53F-C5D8-43CB-AFD9-455542E0A53D}"/>
              </a:ext>
            </a:extLst>
          </p:cNvPr>
          <p:cNvSpPr/>
          <p:nvPr/>
        </p:nvSpPr>
        <p:spPr>
          <a:xfrm>
            <a:off x="584200" y="1313531"/>
            <a:ext cx="7975600" cy="4770537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tcsh-8% ./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LinuxTinyServer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 5000 website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Listening on 0.0.0.0:5000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Connection accepted from 127.0.0.1:54690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GET /index.htm HTTP/1.1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Host: localhost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User-Agent: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LinuxGetUrl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/2.0 nham@umich.edu (Linux)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Accept: */*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Accept-Encoding: identity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Requested path = /index.htm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Actual path = website/index.htm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HTTP/1.1 200 OK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Content-Length: 8964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Content-Type: text/html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1A8F799-9050-4D0F-A4E7-215AB63992C3}"/>
              </a:ext>
            </a:extLst>
          </p:cNvPr>
          <p:cNvSpPr txBox="1"/>
          <p:nvPr/>
        </p:nvSpPr>
        <p:spPr>
          <a:xfrm>
            <a:off x="584200" y="523630"/>
            <a:ext cx="797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/>
              <a:t>LinuxTinyServer</a:t>
            </a:r>
            <a:r>
              <a:rPr lang="en-US" sz="2000" dirty="0"/>
              <a:t> responds with the requested page.</a:t>
            </a:r>
          </a:p>
        </p:txBody>
      </p:sp>
    </p:spTree>
    <p:extLst>
      <p:ext uri="{BB962C8B-B14F-4D97-AF65-F5344CB8AC3E}">
        <p14:creationId xmlns:p14="http://schemas.microsoft.com/office/powerpoint/2010/main" val="41548937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E3BC2-FD49-405E-8FA8-0606619FC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14E10-4124-1C89-3DA6-FA47DC1B2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8C0A10-8D4B-216A-7BBC-967FC8DAF1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HTTP redirects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LinuxTinyServer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opening a port to WSL2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bind( ), listen( ) and accept( 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Talk( ) thread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plugin interface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forms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9BE9B6-9E85-08F8-675D-C37C05501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041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4236F5-5838-6465-DF09-A5DEDF045A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opening a port to WSL2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61B2D-B7CF-92FB-BDF0-C79BE8C7C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By default, the Windows Defender Firewall blocks most inbound connect requests coming from outside the machine.</a:t>
            </a:r>
          </a:p>
          <a:p>
            <a:r>
              <a:rPr lang="en-US" sz="2000" dirty="0"/>
              <a:t>Also, ports in WSL2 are virtualized and by default, also cannot be accessed except as localhost.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8E225B-3157-899C-F661-1736FCC46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58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463837-10EA-2518-5DA3-CBC9DA364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BF5AF-4583-0034-CC49-9A7154FEE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opening a port to WSL2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4FACAE-AD9F-3216-9E03-FB237470F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Two steps: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Open the port in the Windows Defender Firewall to Windows applications.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Set the networking mode in WSL2 to mirrored, meaning the network interfaces available in Windows are mirrored in WSL2.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C821CF-190E-3D8A-FBF5-DFDDC1B62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14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21E7FB-99BE-E9DF-6556-F4EAC64C2B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75DED-5921-6316-15D6-FAA6B6BA9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opening a port to WSL2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154183-247D-0E80-B080-0773856A0F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Two steps: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rgbClr val="C00000"/>
                </a:solidFill>
              </a:rPr>
              <a:t>Open the port in the Windows Defender Firewall to Windows applications.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/>
              <a:t>Set the networking mode in WSL2 to mirrored, meaning the network interfaces available in Windows are mirrored in WSL2.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CBDCD0-372E-905E-C819-257952570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2739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E685D-A0BE-C8F0-0697-B2AAC67C1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1524"/>
          </a:xfrm>
        </p:spPr>
        <p:txBody>
          <a:bodyPr>
            <a:normAutofit/>
          </a:bodyPr>
          <a:lstStyle/>
          <a:p>
            <a:r>
              <a:rPr lang="en-US" sz="2800" dirty="0"/>
              <a:t>Windows Defender Firewall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F89C5E-313B-5D4A-4535-5A833D873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584" y="1021493"/>
            <a:ext cx="7203989" cy="419514"/>
          </a:xfrm>
        </p:spPr>
        <p:txBody>
          <a:bodyPr>
            <a:normAutofit/>
          </a:bodyPr>
          <a:lstStyle/>
          <a:p>
            <a:r>
              <a:rPr lang="en-US" sz="1800" dirty="0"/>
              <a:t>1.  It’s in the control panel.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07C506-B0D9-4DC2-46B5-F7C690BEA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01C3917-94E6-9365-3E3F-997D55BD2E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584" y="1595272"/>
            <a:ext cx="7203989" cy="4606813"/>
          </a:xfrm>
          <a:prstGeom prst="rect">
            <a:avLst/>
          </a:prstGeom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FB86E94-12C8-CB5E-260C-4AB1EA0057BC}"/>
              </a:ext>
            </a:extLst>
          </p:cNvPr>
          <p:cNvSpPr/>
          <p:nvPr/>
        </p:nvSpPr>
        <p:spPr>
          <a:xfrm>
            <a:off x="1219200" y="2372497"/>
            <a:ext cx="2042984" cy="370703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100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3B72B-DAEC-F328-38BA-11A98B980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8633F48-9737-4DDD-74AF-78D78480D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585" y="1609110"/>
            <a:ext cx="7203988" cy="460681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A70FC6-8AF5-3CE2-84AD-8639246447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1524"/>
          </a:xfrm>
        </p:spPr>
        <p:txBody>
          <a:bodyPr>
            <a:normAutofit/>
          </a:bodyPr>
          <a:lstStyle/>
          <a:p>
            <a:r>
              <a:rPr lang="en-US" sz="2800" dirty="0"/>
              <a:t>Windows Defender Firewall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1CD89-6118-7747-2582-D303194A3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584" y="1021493"/>
            <a:ext cx="7203989" cy="419514"/>
          </a:xfrm>
        </p:spPr>
        <p:txBody>
          <a:bodyPr>
            <a:normAutofit/>
          </a:bodyPr>
          <a:lstStyle/>
          <a:p>
            <a:r>
              <a:rPr lang="en-US" sz="1800" dirty="0"/>
              <a:t>2.  Go to Advanced Settings.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FC1F3F-4D5C-2773-C6DD-AC31A3AB3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67CB34F-3FBB-E413-BE52-FACE3F4AC246}"/>
              </a:ext>
            </a:extLst>
          </p:cNvPr>
          <p:cNvSpPr/>
          <p:nvPr/>
        </p:nvSpPr>
        <p:spPr>
          <a:xfrm>
            <a:off x="1128584" y="3558012"/>
            <a:ext cx="1180050" cy="289712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00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CE84E9-269F-91A3-8D38-2C3A9DDC46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293214D-A7E2-8A30-2891-D3E70EDC2A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583" y="1559300"/>
            <a:ext cx="7203990" cy="39974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538650A-9300-90A8-A98A-87948FA96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1524"/>
          </a:xfrm>
        </p:spPr>
        <p:txBody>
          <a:bodyPr>
            <a:normAutofit/>
          </a:bodyPr>
          <a:lstStyle/>
          <a:p>
            <a:r>
              <a:rPr lang="en-US" sz="2800" dirty="0"/>
              <a:t>Windows Defender Firewall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A773A5-6048-CEEE-33BD-E648B258A0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584" y="1021493"/>
            <a:ext cx="7203989" cy="419514"/>
          </a:xfrm>
        </p:spPr>
        <p:txBody>
          <a:bodyPr>
            <a:normAutofit/>
          </a:bodyPr>
          <a:lstStyle/>
          <a:p>
            <a:r>
              <a:rPr lang="en-US" sz="1800" dirty="0"/>
              <a:t>3.  Create a new rule.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B582C7-986A-3A21-C62A-2D8B8C47A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931733B-4C53-4841-C913-0C70D694A037}"/>
              </a:ext>
            </a:extLst>
          </p:cNvPr>
          <p:cNvSpPr/>
          <p:nvPr/>
        </p:nvSpPr>
        <p:spPr>
          <a:xfrm>
            <a:off x="3717875" y="2598345"/>
            <a:ext cx="1017087" cy="27160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0563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A4DF72-5A26-4AE7-4DC3-C714F02B4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5AAD8EB-3F08-E669-358D-DF282AE041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583" y="1556338"/>
            <a:ext cx="7203989" cy="48526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0CABA5-6277-04F0-CFE9-11378AC5BC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1524"/>
          </a:xfrm>
        </p:spPr>
        <p:txBody>
          <a:bodyPr>
            <a:normAutofit/>
          </a:bodyPr>
          <a:lstStyle/>
          <a:p>
            <a:r>
              <a:rPr lang="en-US" sz="2800" dirty="0"/>
              <a:t>Windows Defender Firewall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2002C5-73EB-EAD9-FB2B-679805595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584" y="1021493"/>
            <a:ext cx="7203989" cy="419514"/>
          </a:xfrm>
        </p:spPr>
        <p:txBody>
          <a:bodyPr>
            <a:normAutofit/>
          </a:bodyPr>
          <a:lstStyle/>
          <a:p>
            <a:r>
              <a:rPr lang="en-US" sz="1800" dirty="0"/>
              <a:t>4.  The new rule will open a port for inbound connections.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90A1B-ABD8-5577-0631-01CFAAEC9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26F638C-A4D5-95D3-E60A-405A6342A2E9}"/>
              </a:ext>
            </a:extLst>
          </p:cNvPr>
          <p:cNvSpPr/>
          <p:nvPr/>
        </p:nvSpPr>
        <p:spPr>
          <a:xfrm>
            <a:off x="2522818" y="3005750"/>
            <a:ext cx="2194037" cy="30781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BC9A55-CA6F-7601-35C3-ECA0340CA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2ACE3E-5045-A4F6-153C-1FA45354A8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582" y="1556338"/>
            <a:ext cx="7203989" cy="48526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4F86601-151B-90ED-4BF8-FAA789E31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1524"/>
          </a:xfrm>
        </p:spPr>
        <p:txBody>
          <a:bodyPr>
            <a:normAutofit/>
          </a:bodyPr>
          <a:lstStyle/>
          <a:p>
            <a:r>
              <a:rPr lang="en-US" sz="2800" dirty="0"/>
              <a:t>Windows Defender Firewall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46882-E86B-B244-64D7-52B251092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584" y="1021493"/>
            <a:ext cx="7203989" cy="419514"/>
          </a:xfrm>
        </p:spPr>
        <p:txBody>
          <a:bodyPr>
            <a:normAutofit/>
          </a:bodyPr>
          <a:lstStyle/>
          <a:p>
            <a:r>
              <a:rPr lang="en-US" sz="1800" dirty="0"/>
              <a:t>5.  The new rule will apply to TCP port 80 (the usual HTTP port).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C0956C-DD9F-5982-FAB9-C8D1B06C0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46365BD-8123-3338-2488-87A2BD33217B}"/>
              </a:ext>
            </a:extLst>
          </p:cNvPr>
          <p:cNvSpPr/>
          <p:nvPr/>
        </p:nvSpPr>
        <p:spPr>
          <a:xfrm>
            <a:off x="2587213" y="2490596"/>
            <a:ext cx="497277" cy="25904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8E981927-0392-1C1C-71C0-6A7419E8941A}"/>
              </a:ext>
            </a:extLst>
          </p:cNvPr>
          <p:cNvSpPr/>
          <p:nvPr/>
        </p:nvSpPr>
        <p:spPr>
          <a:xfrm>
            <a:off x="2548576" y="3404110"/>
            <a:ext cx="1675694" cy="25904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52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4B3B34-9145-57E4-4DD2-62BC4A358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B4CC73C-81D6-0A12-03CA-749135A7B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582" y="1556338"/>
            <a:ext cx="7203989" cy="48526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AB9852-58CF-E01B-8C3C-BFEBA75B8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1524"/>
          </a:xfrm>
        </p:spPr>
        <p:txBody>
          <a:bodyPr>
            <a:normAutofit/>
          </a:bodyPr>
          <a:lstStyle/>
          <a:p>
            <a:r>
              <a:rPr lang="en-US" sz="2800" dirty="0"/>
              <a:t>Windows Defender Firewall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04A1B3-6ED4-C727-7B92-D68863E9F4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584" y="1021493"/>
            <a:ext cx="7203989" cy="419514"/>
          </a:xfrm>
        </p:spPr>
        <p:txBody>
          <a:bodyPr>
            <a:normAutofit/>
          </a:bodyPr>
          <a:lstStyle/>
          <a:p>
            <a:r>
              <a:rPr lang="en-US" sz="1800" dirty="0"/>
              <a:t>6.  The new rule will apply to any TCP port 80 you specify.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C2249C-BBA6-AFFA-DEFA-A779E1324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B3F1E2B-A395-5382-62DB-D42112CB3B3E}"/>
              </a:ext>
            </a:extLst>
          </p:cNvPr>
          <p:cNvSpPr/>
          <p:nvPr/>
        </p:nvSpPr>
        <p:spPr>
          <a:xfrm>
            <a:off x="2587213" y="2490596"/>
            <a:ext cx="497277" cy="25904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D8B261E-BDF9-7843-D30B-11728CC715F8}"/>
              </a:ext>
            </a:extLst>
          </p:cNvPr>
          <p:cNvSpPr/>
          <p:nvPr/>
        </p:nvSpPr>
        <p:spPr>
          <a:xfrm>
            <a:off x="2548576" y="3404110"/>
            <a:ext cx="1675694" cy="259044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9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C2C81-7642-F39A-342B-17684E8B4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564FD5E-5667-B0AD-F31E-DBDDD57723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581" y="1556337"/>
            <a:ext cx="7203989" cy="48526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325D77-B227-C81B-6BC8-A01FCBCC0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1524"/>
          </a:xfrm>
        </p:spPr>
        <p:txBody>
          <a:bodyPr>
            <a:normAutofit/>
          </a:bodyPr>
          <a:lstStyle/>
          <a:p>
            <a:r>
              <a:rPr lang="en-US" sz="2800" dirty="0"/>
              <a:t>Windows Defender Firewall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D5B72-0B72-A4E1-18C6-AB67188B0F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584" y="1021493"/>
            <a:ext cx="7203989" cy="419514"/>
          </a:xfrm>
        </p:spPr>
        <p:txBody>
          <a:bodyPr>
            <a:normAutofit/>
          </a:bodyPr>
          <a:lstStyle/>
          <a:p>
            <a:r>
              <a:rPr lang="en-US" sz="1800" dirty="0"/>
              <a:t>7.  Allow inbound connections to this port.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F4B122-C341-2DD2-43BE-0E17735A70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F422482-7BC8-1E24-0CC6-D986FFAEB647}"/>
              </a:ext>
            </a:extLst>
          </p:cNvPr>
          <p:cNvSpPr/>
          <p:nvPr/>
        </p:nvSpPr>
        <p:spPr>
          <a:xfrm>
            <a:off x="2574334" y="2580748"/>
            <a:ext cx="3047294" cy="39427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3401A-6586-01F3-F3EC-B5C36D2BC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69CECCF-CE98-F535-A623-D2A866C55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581" y="1556337"/>
            <a:ext cx="7203990" cy="48526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4EF67EB-00EF-9BBF-C3E1-B6489D67C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1524"/>
          </a:xfrm>
        </p:spPr>
        <p:txBody>
          <a:bodyPr>
            <a:normAutofit/>
          </a:bodyPr>
          <a:lstStyle/>
          <a:p>
            <a:r>
              <a:rPr lang="en-US" sz="2800" dirty="0"/>
              <a:t>Windows Defender Firewall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34396B-44AD-C791-8DCB-81B8E38618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584" y="1021493"/>
            <a:ext cx="7203989" cy="419514"/>
          </a:xfrm>
        </p:spPr>
        <p:txBody>
          <a:bodyPr>
            <a:normAutofit/>
          </a:bodyPr>
          <a:lstStyle/>
          <a:p>
            <a:r>
              <a:rPr lang="en-US" sz="1800" dirty="0"/>
              <a:t>8.  Applies anywhere.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41D0B8-DA91-D39D-6A1D-E205ED809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FFB579B-5F15-6D96-8E84-46BB7C09B985}"/>
              </a:ext>
            </a:extLst>
          </p:cNvPr>
          <p:cNvSpPr/>
          <p:nvPr/>
        </p:nvSpPr>
        <p:spPr>
          <a:xfrm>
            <a:off x="2574334" y="2580748"/>
            <a:ext cx="671142" cy="1224959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4624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9D4DE-325F-6534-DE48-63A3C02F1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7FC584F1-D02D-084F-DCA3-629745896C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582" y="1556337"/>
            <a:ext cx="7203989" cy="485260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8515109-80C1-801E-9E03-1C95CF06C6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1524"/>
          </a:xfrm>
        </p:spPr>
        <p:txBody>
          <a:bodyPr>
            <a:normAutofit/>
          </a:bodyPr>
          <a:lstStyle/>
          <a:p>
            <a:r>
              <a:rPr lang="en-US" sz="2800" dirty="0"/>
              <a:t>Windows Defender Firewall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96FACF-64C1-D888-E0A6-5E7187D4DF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584" y="1021493"/>
            <a:ext cx="7203989" cy="419514"/>
          </a:xfrm>
        </p:spPr>
        <p:txBody>
          <a:bodyPr>
            <a:normAutofit/>
          </a:bodyPr>
          <a:lstStyle/>
          <a:p>
            <a:r>
              <a:rPr lang="en-US" sz="1800" dirty="0"/>
              <a:t>9.  Give it a name and click Finish.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CD7C3E-C770-3199-4ED8-ADE071A66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124CBDD-94DC-163E-3B6B-8DE669F3F3CF}"/>
              </a:ext>
            </a:extLst>
          </p:cNvPr>
          <p:cNvSpPr/>
          <p:nvPr/>
        </p:nvSpPr>
        <p:spPr>
          <a:xfrm>
            <a:off x="2646608" y="2717442"/>
            <a:ext cx="766293" cy="399245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65A25FB-2634-5BC5-DB34-340CF2DD23DE}"/>
              </a:ext>
            </a:extLst>
          </p:cNvPr>
          <p:cNvSpPr/>
          <p:nvPr/>
        </p:nvSpPr>
        <p:spPr>
          <a:xfrm>
            <a:off x="6973910" y="6046631"/>
            <a:ext cx="564523" cy="264017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778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6425EE-805F-3063-0C09-7AF2096BB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737F103-0741-CDD4-6282-498CFA9AE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582" y="1556337"/>
            <a:ext cx="7203989" cy="399742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94C0375-341A-C7E3-9D17-B6BDBDE5B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1524"/>
          </a:xfrm>
        </p:spPr>
        <p:txBody>
          <a:bodyPr>
            <a:normAutofit/>
          </a:bodyPr>
          <a:lstStyle/>
          <a:p>
            <a:r>
              <a:rPr lang="en-US" sz="2800" dirty="0"/>
              <a:t>Windows Defender Firewall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3590A-68CC-4E09-0C79-22FEA5FA79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8584" y="1021493"/>
            <a:ext cx="7203989" cy="419514"/>
          </a:xfrm>
        </p:spPr>
        <p:txBody>
          <a:bodyPr>
            <a:normAutofit/>
          </a:bodyPr>
          <a:lstStyle/>
          <a:p>
            <a:r>
              <a:rPr lang="en-US" sz="1800" dirty="0"/>
              <a:t>10.  Now have a new rule opening port 80 to Windows applications.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3B0E29-B039-D72D-9D32-E9D8241C3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F7A43C5-E32A-04B1-03D1-E4352EF01AD8}"/>
              </a:ext>
            </a:extLst>
          </p:cNvPr>
          <p:cNvSpPr/>
          <p:nvPr/>
        </p:nvSpPr>
        <p:spPr>
          <a:xfrm>
            <a:off x="2530698" y="2530700"/>
            <a:ext cx="978795" cy="264016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8948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029384-B1F8-BE04-41E8-714EE1937E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C30E6-4EFB-D1C8-47F7-158211E56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opening a port to WSL2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E00DC6-5476-A553-6733-5A1D609785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Two steps: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chemeClr val="bg1">
                    <a:lumMod val="65000"/>
                  </a:schemeClr>
                </a:solidFill>
              </a:rPr>
              <a:t>Open the port in the Windows Defender Firewall to Windows applications.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>
                <a:solidFill>
                  <a:srgbClr val="C00000"/>
                </a:solidFill>
              </a:rPr>
              <a:t>Set the networking mode in WSL2 to mirrored, meaning the network interfaces available in Windows are mirrored in WSL2.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8A0D32-B348-8553-FABB-6F1ED32FD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1725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023C5-7F94-DAAC-C714-68B9DDE67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~/.</a:t>
            </a:r>
            <a:r>
              <a:rPr lang="en-US" sz="2800" dirty="0" err="1"/>
              <a:t>wslconfig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83EC8-7226-F22F-216A-15ABB0C063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9249" y="1600201"/>
            <a:ext cx="6645499" cy="840345"/>
          </a:xfrm>
        </p:spPr>
        <p:txBody>
          <a:bodyPr>
            <a:normAutofit/>
          </a:bodyPr>
          <a:lstStyle/>
          <a:p>
            <a:r>
              <a:rPr lang="en-US" sz="2000" dirty="0"/>
              <a:t>Create  a ~/.</a:t>
            </a:r>
            <a:r>
              <a:rPr lang="en-US" sz="2000" dirty="0" err="1"/>
              <a:t>wslconfig</a:t>
            </a:r>
            <a:r>
              <a:rPr lang="en-US" sz="2000" dirty="0"/>
              <a:t> file with this content to allow WSL2 apps to access the Windows network interfaces.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EC340-5A6B-4EC0-5FCE-AE8147799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062BE1F-080A-95D8-3BAD-D9A5D83D4BB8}"/>
              </a:ext>
            </a:extLst>
          </p:cNvPr>
          <p:cNvSpPr txBox="1">
            <a:spLocks/>
          </p:cNvSpPr>
          <p:nvPr/>
        </p:nvSpPr>
        <p:spPr>
          <a:xfrm>
            <a:off x="1249249" y="2828100"/>
            <a:ext cx="6645499" cy="75866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15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1963" indent="-4763" algn="l" defTabSz="914400" rtl="0" eaLnBrk="1" latinLnBrk="0" hangingPunct="1">
              <a:spcBef>
                <a:spcPts val="1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ts val="8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6363" indent="-3175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latin typeface="Consolas" panose="020B0609020204030204" pitchFamily="49" charset="0"/>
              </a:rPr>
              <a:t>[wsl2]</a:t>
            </a:r>
            <a:br>
              <a:rPr lang="en-US" sz="2000" dirty="0">
                <a:latin typeface="Consolas" panose="020B0609020204030204" pitchFamily="49" charset="0"/>
              </a:rPr>
            </a:br>
            <a:r>
              <a:rPr lang="en-US" sz="2000" dirty="0" err="1">
                <a:latin typeface="Consolas" panose="020B0609020204030204" pitchFamily="49" charset="0"/>
              </a:rPr>
              <a:t>networkingMode</a:t>
            </a:r>
            <a:r>
              <a:rPr lang="en-US" sz="2000" dirty="0">
                <a:latin typeface="Consolas" panose="020B0609020204030204" pitchFamily="49" charset="0"/>
              </a:rPr>
              <a:t>=mirrored</a:t>
            </a:r>
          </a:p>
        </p:txBody>
      </p:sp>
    </p:spTree>
    <p:extLst>
      <p:ext uri="{BB962C8B-B14F-4D97-AF65-F5344CB8AC3E}">
        <p14:creationId xmlns:p14="http://schemas.microsoft.com/office/powerpoint/2010/main" val="19683184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6866D-5835-50B0-B536-B25C34D1E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privileged 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2F8815-8E23-70C1-408E-2E00A9125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all Linux systems, ports numbered 1023 and below are </a:t>
            </a:r>
            <a:r>
              <a:rPr lang="en-US" b="1" dirty="0"/>
              <a:t>privileged ports</a:t>
            </a:r>
            <a:r>
              <a:rPr lang="en-US" dirty="0"/>
              <a:t>.</a:t>
            </a:r>
          </a:p>
          <a:p>
            <a:r>
              <a:rPr lang="en-US" dirty="0"/>
              <a:t>Only processes running with </a:t>
            </a:r>
            <a:r>
              <a:rPr lang="en-US" b="1" dirty="0"/>
              <a:t>root privileges</a:t>
            </a:r>
            <a:r>
              <a:rPr lang="en-US" dirty="0"/>
              <a:t> (superuser access) can bind to these ports.</a:t>
            </a:r>
          </a:p>
          <a:p>
            <a:r>
              <a:rPr lang="en-US" dirty="0"/>
              <a:t>Ensures that if you connect to a standard service like HTTP (port 80) or HTTPS (port 443), you can be reasonably confident you are communicating with the legitimate, system-controlled application, and not a malicious program set up by an unprivileged user. 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F7B5CA-047C-7551-D3AA-136F2091A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1718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7BA96-F104-FF22-07A6-B74658ED8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82054-C8E4-FDDB-81BC-BBABFD4E4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FB3BB0-1F4F-A802-605D-EA00CE3CD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HTTP redirects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LinuxTinyServer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opening a port to WSL2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bind( ), listen( ) and accept( 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Talk( ) thread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plugin interface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forms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D32448-DC07-B1EA-6EC3-4829AD8D3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433360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B6952-7D0E-4E03-A294-9B7D9F4C8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bind( ), listen( ) and accept( 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DC2BC-D704-48E3-9FA9-662C79771D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2000" dirty="0"/>
              <a:t>The basic steps to a web server: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Creates two socket variables, one for listening, the other when a new client connects.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Build a </a:t>
            </a:r>
            <a:r>
              <a:rPr lang="en-US" sz="2000" dirty="0" err="1">
                <a:latin typeface="Consolas" panose="020B0609020204030204" pitchFamily="49" charset="0"/>
              </a:rPr>
              <a:t>sockaddr_in</a:t>
            </a:r>
            <a:r>
              <a:rPr lang="en-US" sz="2000" dirty="0"/>
              <a:t> structure specifying internet protocol, port number, any IP address, TCP stream.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Binds the socket to that address.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Enters a loop where it begins listening.</a:t>
            </a:r>
          </a:p>
          <a:p>
            <a:pPr marL="514350" indent="-514350">
              <a:spcBef>
                <a:spcPts val="1600"/>
              </a:spcBef>
              <a:buFont typeface="+mj-lt"/>
              <a:buAutoNum type="arabicPeriod"/>
            </a:pPr>
            <a:r>
              <a:rPr lang="en-US" sz="2000" dirty="0"/>
              <a:t>Each time it gets a connection request, it spawns a thread to talk to the client.</a:t>
            </a:r>
          </a:p>
          <a:p>
            <a:pPr marL="0" indent="0">
              <a:spcBef>
                <a:spcPts val="1600"/>
              </a:spcBef>
              <a:buNone/>
            </a:pPr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41C756-36E6-43B2-938B-95C5CC4AF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4274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45C1C-9412-4E35-9725-8DB952F52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bind( 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E2794-A51A-41AB-BA3C-3354D6BCB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738" y="1600200"/>
            <a:ext cx="5670061" cy="452596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bind(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sockfd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sockaddr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socklen_t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addrlen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7BA27-57F3-4AF3-B46E-952ECB49E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06D57D-A67D-4A70-B2AD-25AAA0FCBF07}"/>
              </a:ext>
            </a:extLst>
          </p:cNvPr>
          <p:cNvSpPr txBox="1"/>
          <p:nvPr/>
        </p:nvSpPr>
        <p:spPr>
          <a:xfrm>
            <a:off x="457200" y="1600200"/>
            <a:ext cx="2184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</a:rPr>
              <a:t>bind( ) </a:t>
            </a:r>
            <a:r>
              <a:rPr lang="en-US" sz="2000" dirty="0"/>
              <a:t>is used to connect a socket to a particular address, protocol and port where it can listen.</a:t>
            </a:r>
          </a:p>
        </p:txBody>
      </p:sp>
    </p:spTree>
    <p:extLst>
      <p:ext uri="{BB962C8B-B14F-4D97-AF65-F5344CB8AC3E}">
        <p14:creationId xmlns:p14="http://schemas.microsoft.com/office/powerpoint/2010/main" val="39382050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45C1C-9412-4E35-9725-8DB952F52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bind( 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E2794-A51A-41AB-BA3C-3354D6BCB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738" y="1600200"/>
            <a:ext cx="5670061" cy="452596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bind(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sockfd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sockaddr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socklen_t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addrlen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ai_flags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ai_family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ai_socktype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ai_protocol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socklen_t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ai_addrlen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sockaddr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ai_canonname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addrinfo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ai_next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7BA27-57F3-4AF3-B46E-952ECB49E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06D57D-A67D-4A70-B2AD-25AAA0FCBF07}"/>
              </a:ext>
            </a:extLst>
          </p:cNvPr>
          <p:cNvSpPr txBox="1"/>
          <p:nvPr/>
        </p:nvSpPr>
        <p:spPr>
          <a:xfrm>
            <a:off x="457200" y="1600200"/>
            <a:ext cx="2184400" cy="337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600"/>
              </a:spcBef>
            </a:pPr>
            <a:r>
              <a:rPr lang="en-US" sz="2000" dirty="0">
                <a:latin typeface="Consolas" panose="020B0609020204030204" pitchFamily="49" charset="0"/>
              </a:rPr>
              <a:t>bind( ) </a:t>
            </a:r>
            <a:r>
              <a:rPr lang="en-US" sz="2000" dirty="0"/>
              <a:t>is used to connect a socket to a particular address, protocol and port where it can listen.</a:t>
            </a:r>
          </a:p>
          <a:p>
            <a:pPr>
              <a:spcBef>
                <a:spcPts val="1600"/>
              </a:spcBef>
            </a:pPr>
            <a:r>
              <a:rPr lang="en-US" sz="2000" dirty="0"/>
              <a:t>All of that is specified in an </a:t>
            </a:r>
            <a:r>
              <a:rPr lang="en-US" sz="2000" dirty="0" err="1">
                <a:latin typeface="Consolas" panose="020B0609020204030204" pitchFamily="49" charset="0"/>
              </a:rPr>
              <a:t>addrinfo</a:t>
            </a:r>
            <a:r>
              <a:rPr lang="en-US" sz="2000" dirty="0"/>
              <a:t> structure.</a:t>
            </a:r>
          </a:p>
        </p:txBody>
      </p:sp>
    </p:spTree>
    <p:extLst>
      <p:ext uri="{BB962C8B-B14F-4D97-AF65-F5344CB8AC3E}">
        <p14:creationId xmlns:p14="http://schemas.microsoft.com/office/powerpoint/2010/main" val="11463679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45C1C-9412-4E35-9725-8DB952F52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listen( 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E2794-A51A-41AB-BA3C-3354D6BCB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738" y="1600200"/>
            <a:ext cx="5670061" cy="452596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v-SE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 listen(</a:t>
            </a:r>
            <a:r>
              <a:rPr lang="sv-SE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sv-SE" sz="1600" dirty="0">
                <a:solidFill>
                  <a:srgbClr val="808080"/>
                </a:solidFill>
                <a:latin typeface="Consolas" panose="020B0609020204030204" pitchFamily="49" charset="0"/>
              </a:rPr>
              <a:t>sockfd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sv-SE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sv-SE" sz="1600" dirty="0">
                <a:solidFill>
                  <a:srgbClr val="808080"/>
                </a:solidFill>
                <a:latin typeface="Consolas" panose="020B0609020204030204" pitchFamily="49" charset="0"/>
              </a:rPr>
              <a:t>backlog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7BA27-57F3-4AF3-B46E-952ECB49E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06D57D-A67D-4A70-B2AD-25AAA0FCBF07}"/>
              </a:ext>
            </a:extLst>
          </p:cNvPr>
          <p:cNvSpPr txBox="1"/>
          <p:nvPr/>
        </p:nvSpPr>
        <p:spPr>
          <a:xfrm>
            <a:off x="457200" y="1600200"/>
            <a:ext cx="2184400" cy="33752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600"/>
              </a:spcBef>
            </a:pPr>
            <a:r>
              <a:rPr lang="en-US" sz="2000" dirty="0">
                <a:latin typeface="Consolas" panose="020B0609020204030204" pitchFamily="49" charset="0"/>
              </a:rPr>
              <a:t>listen( )</a:t>
            </a:r>
            <a:r>
              <a:rPr lang="en-US" sz="2000" dirty="0"/>
              <a:t> marks the socket as one to be used for accepting incoming connection requests.</a:t>
            </a:r>
          </a:p>
          <a:p>
            <a:pPr>
              <a:spcBef>
                <a:spcPts val="1600"/>
              </a:spcBef>
            </a:pPr>
            <a:r>
              <a:rPr lang="en-US" sz="2000" dirty="0"/>
              <a:t>The backlog is the maximum queue length of pending connections.</a:t>
            </a:r>
          </a:p>
        </p:txBody>
      </p:sp>
    </p:spTree>
    <p:extLst>
      <p:ext uri="{BB962C8B-B14F-4D97-AF65-F5344CB8AC3E}">
        <p14:creationId xmlns:p14="http://schemas.microsoft.com/office/powerpoint/2010/main" val="20380324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45C1C-9412-4E35-9725-8DB952F52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listen( 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E2794-A51A-41AB-BA3C-3354D6BCB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738" y="1600200"/>
            <a:ext cx="5670061" cy="452596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v-SE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 listen(</a:t>
            </a:r>
            <a:r>
              <a:rPr lang="sv-SE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sv-SE" sz="1600" dirty="0">
                <a:solidFill>
                  <a:srgbClr val="808080"/>
                </a:solidFill>
                <a:latin typeface="Consolas" panose="020B0609020204030204" pitchFamily="49" charset="0"/>
              </a:rPr>
              <a:t>sockfd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sv-SE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sv-SE" sz="1600" dirty="0">
                <a:solidFill>
                  <a:srgbClr val="808080"/>
                </a:solidFill>
                <a:latin typeface="Consolas" panose="020B0609020204030204" pitchFamily="49" charset="0"/>
              </a:rPr>
              <a:t>backlog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7BA27-57F3-4AF3-B46E-952ECB49E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39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06D57D-A67D-4A70-B2AD-25AAA0FCBF07}"/>
              </a:ext>
            </a:extLst>
          </p:cNvPr>
          <p:cNvSpPr txBox="1"/>
          <p:nvPr/>
        </p:nvSpPr>
        <p:spPr>
          <a:xfrm>
            <a:off x="457200" y="1600200"/>
            <a:ext cx="2184400" cy="36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600"/>
              </a:spcBef>
            </a:pPr>
            <a:r>
              <a:rPr lang="en-US" sz="2000" dirty="0"/>
              <a:t>listen( ) marks the socket as one to be used for accepting incoming connection requests.</a:t>
            </a:r>
          </a:p>
          <a:p>
            <a:pPr>
              <a:spcBef>
                <a:spcPts val="1600"/>
              </a:spcBef>
            </a:pPr>
            <a:r>
              <a:rPr lang="en-US" sz="2000" dirty="0"/>
              <a:t>The </a:t>
            </a:r>
            <a:r>
              <a:rPr lang="en-US" sz="2000" dirty="0">
                <a:latin typeface="Consolas" panose="020B0609020204030204" pitchFamily="49" charset="0"/>
              </a:rPr>
              <a:t>backlog</a:t>
            </a:r>
            <a:r>
              <a:rPr lang="en-US" sz="2000" dirty="0"/>
              <a:t> is the maximum queue length of pending connections.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A0342A-14CF-4C6D-A97B-1F7418BAB3B2}"/>
              </a:ext>
            </a:extLst>
          </p:cNvPr>
          <p:cNvSpPr/>
          <p:nvPr/>
        </p:nvSpPr>
        <p:spPr>
          <a:xfrm>
            <a:off x="3016737" y="3429000"/>
            <a:ext cx="53848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SOMAXCONN is a system-configured default maximum socket queue length.</a:t>
            </a:r>
          </a:p>
          <a:p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(Under WSL Ubuntu, it's defined as 128 in /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usr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/include/x86_64-linux-gnu/bits/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.)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766434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45C1C-9412-4E35-9725-8DB952F52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listen( 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E2794-A51A-41AB-BA3C-3354D6BCB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738" y="1600200"/>
            <a:ext cx="5670061" cy="452596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v-SE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 listen(</a:t>
            </a:r>
            <a:r>
              <a:rPr lang="sv-SE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sv-SE" sz="1600" dirty="0">
                <a:solidFill>
                  <a:srgbClr val="808080"/>
                </a:solidFill>
                <a:latin typeface="Consolas" panose="020B0609020204030204" pitchFamily="49" charset="0"/>
              </a:rPr>
              <a:t>sockfd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sv-SE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sv-SE" sz="1600" dirty="0">
                <a:solidFill>
                  <a:srgbClr val="808080"/>
                </a:solidFill>
                <a:latin typeface="Consolas" panose="020B0609020204030204" pitchFamily="49" charset="0"/>
              </a:rPr>
              <a:t>backlog</a:t>
            </a:r>
            <a:r>
              <a:rPr lang="sv-SE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en-US" sz="1600" dirty="0"/>
          </a:p>
          <a:p>
            <a:pPr marL="0" indent="0">
              <a:spcBef>
                <a:spcPts val="0"/>
              </a:spcBef>
              <a:buNone/>
            </a:pP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7BA27-57F3-4AF3-B46E-952ECB49E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06D57D-A67D-4A70-B2AD-25AAA0FCBF07}"/>
              </a:ext>
            </a:extLst>
          </p:cNvPr>
          <p:cNvSpPr txBox="1"/>
          <p:nvPr/>
        </p:nvSpPr>
        <p:spPr>
          <a:xfrm>
            <a:off x="457200" y="1600200"/>
            <a:ext cx="2184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600"/>
              </a:spcBef>
            </a:pPr>
            <a:r>
              <a:rPr lang="en-US" sz="2000" dirty="0"/>
              <a:t>Any client anywhere on the web that has your IP and port address can try to connect to you.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A0342A-14CF-4C6D-A97B-1F7418BAB3B2}"/>
              </a:ext>
            </a:extLst>
          </p:cNvPr>
          <p:cNvSpPr/>
          <p:nvPr/>
        </p:nvSpPr>
        <p:spPr>
          <a:xfrm>
            <a:off x="3016737" y="3429000"/>
            <a:ext cx="53848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SOMAXCONN is a system-configured default maximum socket queue length.</a:t>
            </a:r>
          </a:p>
          <a:p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(Under WSL Ubuntu, it's defined as 128 in /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usr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/include/x86_64-linux-gnu/bits/</a:t>
            </a:r>
            <a:r>
              <a:rPr lang="en-US" sz="1600" dirty="0" err="1">
                <a:solidFill>
                  <a:srgbClr val="008000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.)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4851567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45C1C-9412-4E35-9725-8DB952F52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accept( 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E2794-A51A-41AB-BA3C-3354D6BCB9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6738" y="1600200"/>
            <a:ext cx="5670061" cy="452596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types.h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&lt;sys/</a:t>
            </a:r>
            <a:r>
              <a:rPr lang="en-US" sz="1600" dirty="0" err="1">
                <a:solidFill>
                  <a:srgbClr val="A31515"/>
                </a:solidFill>
                <a:latin typeface="Consolas" panose="020B0609020204030204" pitchFamily="49" charset="0"/>
              </a:rPr>
              <a:t>socket.h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&gt;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accept(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sockfd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struct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 err="1">
                <a:solidFill>
                  <a:srgbClr val="2B91AF"/>
                </a:solidFill>
                <a:latin typeface="Consolas" panose="020B0609020204030204" pitchFamily="49" charset="0"/>
              </a:rPr>
              <a:t>sockaddr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addr</a:t>
            </a:r>
            <a:r>
              <a:rPr lang="en-US" sz="1600" dirty="0">
                <a:solidFill>
                  <a:srgbClr val="808080"/>
                </a:solidFill>
                <a:latin typeface="Consolas" panose="020B0609020204030204" pitchFamily="49" charset="0"/>
              </a:rPr>
              <a:t>,</a:t>
            </a:r>
            <a:endParaRPr lang="en-US" sz="16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socklen_t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600" dirty="0" err="1">
                <a:solidFill>
                  <a:srgbClr val="808080"/>
                </a:solidFill>
                <a:latin typeface="Consolas" panose="020B0609020204030204" pitchFamily="49" charset="0"/>
              </a:rPr>
              <a:t>addrlen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en-US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07BA27-57F3-4AF3-B46E-952ECB49E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06D57D-A67D-4A70-B2AD-25AAA0FCBF07}"/>
              </a:ext>
            </a:extLst>
          </p:cNvPr>
          <p:cNvSpPr txBox="1"/>
          <p:nvPr/>
        </p:nvSpPr>
        <p:spPr>
          <a:xfrm>
            <a:off x="457199" y="1600200"/>
            <a:ext cx="2334491" cy="3683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600"/>
              </a:spcBef>
            </a:pPr>
            <a:r>
              <a:rPr lang="en-US" sz="2000" dirty="0">
                <a:latin typeface="Consolas" panose="020B0609020204030204" pitchFamily="49" charset="0"/>
              </a:rPr>
              <a:t>accept( )</a:t>
            </a:r>
            <a:r>
              <a:rPr lang="en-US" sz="2000" dirty="0"/>
              <a:t> waits until a client tries to do a </a:t>
            </a:r>
            <a:r>
              <a:rPr lang="en-US" sz="2000" dirty="0">
                <a:latin typeface="Consolas" panose="020B0609020204030204" pitchFamily="49" charset="0"/>
              </a:rPr>
              <a:t>connect( )</a:t>
            </a:r>
            <a:r>
              <a:rPr lang="en-US" sz="2000" dirty="0"/>
              <a:t> and then returns a </a:t>
            </a:r>
            <a:r>
              <a:rPr lang="en-US" sz="2000" i="1" dirty="0"/>
              <a:t>new</a:t>
            </a:r>
            <a:r>
              <a:rPr lang="en-US" sz="2000" dirty="0"/>
              <a:t> socket file descriptor for talking to the client.</a:t>
            </a:r>
          </a:p>
          <a:p>
            <a:pPr>
              <a:spcBef>
                <a:spcPts val="1600"/>
              </a:spcBef>
            </a:pPr>
            <a:r>
              <a:rPr lang="en-US" sz="2000" dirty="0"/>
              <a:t>The </a:t>
            </a:r>
            <a:r>
              <a:rPr lang="en-US" sz="2000" dirty="0" err="1">
                <a:latin typeface="Consolas" panose="020B0609020204030204" pitchFamily="49" charset="0"/>
              </a:rPr>
              <a:t>sockaddr</a:t>
            </a:r>
            <a:r>
              <a:rPr lang="en-US" sz="2000" dirty="0"/>
              <a:t> that’s returns tells you the client’s IP address.</a:t>
            </a:r>
          </a:p>
        </p:txBody>
      </p:sp>
    </p:spTree>
    <p:extLst>
      <p:ext uri="{BB962C8B-B14F-4D97-AF65-F5344CB8AC3E}">
        <p14:creationId xmlns:p14="http://schemas.microsoft.com/office/powerpoint/2010/main" val="30704486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490DF4F-A5A8-4F3F-9568-40EB081D3F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E2CB40A-88A3-4FF5-8E9F-9C84442C82D2}"/>
              </a:ext>
            </a:extLst>
          </p:cNvPr>
          <p:cNvSpPr/>
          <p:nvPr/>
        </p:nvSpPr>
        <p:spPr>
          <a:xfrm>
            <a:off x="824524" y="537269"/>
            <a:ext cx="786227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main(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argc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**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argv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Check usage and arguments.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Create two sockets, one for listening for new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connection requests, the other for talking to each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new client.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Create socket address structures to go with each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socket, filling in details of where we'll listen.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Create the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listenSocket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, specifying that we'll r/w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it as a stream of bytes using TCP/IP.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Bind the listen socket to the IP address and protocol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where we'd like to listen for connections.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Begin listening for clients to connect to us.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Accept each new connection and create a thread to talk with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the client over the new talk socket that's created by Linux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when we accept the connection.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Close the listen socket.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7287769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B1726-A82A-4A23-A913-5BC0621F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passing the talk socket to the child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A2D9C-667D-4083-8593-B41A4A7E6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2833077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When creating a child thread, you get to pass a </a:t>
            </a:r>
            <a:r>
              <a:rPr lang="en-US" sz="1800" dirty="0">
                <a:latin typeface="Consolas" panose="020B0609020204030204" pitchFamily="49" charset="0"/>
              </a:rPr>
              <a:t>void *</a:t>
            </a:r>
            <a:r>
              <a:rPr lang="en-US" sz="1800" dirty="0"/>
              <a:t>, usually a pointer to an object with whatever information the child needs.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Since the server expects to get lots of connection requests, it can’t pass a pointer to a local or global variable that will quickly be overwritten.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Solution is to pass a pointer to an object on the heap and let the child delete it.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36DAE-E9E9-4F1A-BABA-0CD3A8356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6A16AF-A796-4A5F-AA7F-92337A79B1AC}"/>
              </a:ext>
            </a:extLst>
          </p:cNvPr>
          <p:cNvSpPr/>
          <p:nvPr/>
        </p:nvSpPr>
        <p:spPr>
          <a:xfrm>
            <a:off x="3196492" y="1600200"/>
            <a:ext cx="5732585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( (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talkAddressLength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sizeof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talkAddress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),</a:t>
            </a:r>
          </a:p>
          <a:p>
            <a:r>
              <a:rPr lang="sv-SE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talkSocket = accept( 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... ) ) &amp;&amp;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talkSocket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!= -1 )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child;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pthread_create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&amp;child, 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, Talk,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new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talkSocket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 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pthread_detach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child );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7169893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77627-9613-9A66-C1B1-104E30290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C51552-587D-32FD-42DE-4EACDBEE1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18352-27FF-664B-652C-F055653B7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LinuxTinyServer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opening ports to WSL2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bind( ), listen( ) and accept( 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the Talk( ) thread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plugin interface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forms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64E894-D5F5-7714-B574-08A510459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5628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B1726-A82A-4A23-A913-5BC0621F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talk thread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A2D9C-667D-4083-8593-B41A4A7E6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2833077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The </a:t>
            </a:r>
            <a:r>
              <a:rPr lang="en-US" sz="1800" dirty="0">
                <a:latin typeface="Consolas" panose="020B0609020204030204" pitchFamily="49" charset="0"/>
              </a:rPr>
              <a:t>Talk</a:t>
            </a:r>
            <a:r>
              <a:rPr lang="en-US" sz="1800" dirty="0"/>
              <a:t> thread looks for a GET message and replies with the requested file.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But it also has a plugin interface that allows a server application to intercept “magic paths”.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36DAE-E9E9-4F1A-BABA-0CD3A8356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6A16AF-A796-4A5F-AA7F-92337A79B1AC}"/>
              </a:ext>
            </a:extLst>
          </p:cNvPr>
          <p:cNvSpPr/>
          <p:nvPr/>
        </p:nvSpPr>
        <p:spPr>
          <a:xfrm>
            <a:off x="3196492" y="1600200"/>
            <a:ext cx="575993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*Talk(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talkSocket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Cast from void * to int * to recover the talk</a:t>
            </a: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  // socket id then delete the copy passed on the heap.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Allocate a buffer for reading the incoming</a:t>
            </a: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  // request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and for reading the requested file.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Do a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recv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( ) to get the request.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Parse the request to find the action and path</a:t>
            </a: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  // being requested.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Watch for a plugin that intercepts this path.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If it's a GET and the path is found in the website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directory, return it with an HTTP/1.1 200 OK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message, otherwise with a 403 or 404.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Close the talk socket.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702359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B1726-A82A-4A23-A913-5BC0621F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talk thread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A2D9C-667D-4083-8593-B41A4A7E6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2833077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It can’t just paste the requested path onto the end of the website directory path.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Must watch for “</a:t>
            </a:r>
            <a:r>
              <a:rPr lang="en-US" sz="1800" dirty="0">
                <a:latin typeface="Consolas" panose="020B0609020204030204" pitchFamily="49" charset="0"/>
              </a:rPr>
              <a:t>..</a:t>
            </a:r>
            <a:r>
              <a:rPr lang="en-US" sz="1800" dirty="0"/>
              <a:t>” segments and forbid access outside the website.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36DAE-E9E9-4F1A-BABA-0CD3A8356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6A16AF-A796-4A5F-AA7F-92337A79B1AC}"/>
              </a:ext>
            </a:extLst>
          </p:cNvPr>
          <p:cNvSpPr/>
          <p:nvPr/>
        </p:nvSpPr>
        <p:spPr>
          <a:xfrm>
            <a:off x="3196492" y="1600200"/>
            <a:ext cx="575993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*Talk(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talkSocket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Cast from void * to int * to recover the talk</a:t>
            </a: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  // socket id then delete the copy passed on the heap.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Allocate a buffer for reading the incoming</a:t>
            </a: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  // request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and for reading the requested file.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Do a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recv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( ) to get the request.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Parse the request to find the action and path</a:t>
            </a: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  // being requested.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Watch for a plugin that intercepts this path.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If it's a GET and the path is found in the website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directory, return it with an HTTP/1.1 200 OK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message, otherwise with a 403 or 404.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Close the talk socket.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7916201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41371-6480-F24E-0F88-2FF1162C4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C53CA-70FA-F433-E70C-21CC86023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C0C010-9F37-3498-8092-D5AC1F9F9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LinuxTinyServer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opening ports to WSL2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bind( ), listen( ) and accept( 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 Talk( ) thread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a plugin interface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forms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916EB-9F71-43AD-1412-2644CF1E4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21995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15884-007C-A487-8695-2F1D9845A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2DC6A-AC1F-57B9-0FD5-271E6AB32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talk thread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A911E-DA0E-F81C-7076-FDC54383B2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2833077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The </a:t>
            </a:r>
            <a:r>
              <a:rPr lang="en-US" sz="1800" dirty="0">
                <a:latin typeface="Consolas" panose="020B0609020204030204" pitchFamily="49" charset="0"/>
              </a:rPr>
              <a:t>Talk</a:t>
            </a:r>
            <a:r>
              <a:rPr lang="en-US" sz="1800" dirty="0"/>
              <a:t> thread looks for a GET message and replies with the requested file.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But it also has a plugin interface that allows a server application to intercept “magic paths”.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B3C085-C1C5-371D-E602-3402900D7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156EF-F3E4-C30D-32DF-1D83B6C098CC}"/>
              </a:ext>
            </a:extLst>
          </p:cNvPr>
          <p:cNvSpPr/>
          <p:nvPr/>
        </p:nvSpPr>
        <p:spPr>
          <a:xfrm>
            <a:off x="3196492" y="1600200"/>
            <a:ext cx="5759939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*Talk(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</a:t>
            </a:r>
            <a:r>
              <a:rPr lang="en-US" sz="1400" dirty="0" err="1">
                <a:solidFill>
                  <a:srgbClr val="808080"/>
                </a:solidFill>
                <a:latin typeface="Consolas" panose="020B0609020204030204" pitchFamily="49" charset="0"/>
              </a:rPr>
              <a:t>talkSocket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Cast from void * to int * to recover the talk</a:t>
            </a: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  // socket id then delete the copy passed on the heap.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Allocate a buffer for reading the incoming</a:t>
            </a: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  // request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and for reading the requested file.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Do a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recv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( ) to get the request.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Parse the request to find the action and path</a:t>
            </a:r>
          </a:p>
          <a:p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  // being requested.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// Watch for a plugin that intercepts this path.</a:t>
            </a:r>
            <a:endParaRPr lang="en-US" sz="1400" dirty="0">
              <a:solidFill>
                <a:srgbClr val="000000"/>
              </a:solidFill>
              <a:highlight>
                <a:srgbClr val="FFFF00"/>
              </a:highlight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If it's a GET and the path is found in the website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directory, return it with an HTTP/1.1 200 OK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message, otherwise with a 403 or 404.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Close the talk socket.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7298679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C867A-85A4-80EA-7297-73E45004C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23B53-862B-F003-B838-3F4670443B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plugin object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5C09AE-9D0A-C1FB-4EED-9DED2E36E3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600200"/>
            <a:ext cx="2514600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A plugin inherits from this in </a:t>
            </a:r>
            <a:r>
              <a:rPr lang="en-US" sz="1800" dirty="0" err="1"/>
              <a:t>plugin.h</a:t>
            </a:r>
            <a:r>
              <a:rPr lang="en-US" sz="180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3250B6-944B-2084-FF55-4F3DF360C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01C008-BDC7-0BD5-753E-963AE63D1AB6}"/>
              </a:ext>
            </a:extLst>
          </p:cNvPr>
          <p:cNvSpPr/>
          <p:nvPr/>
        </p:nvSpPr>
        <p:spPr>
          <a:xfrm>
            <a:off x="3196492" y="1600200"/>
            <a:ext cx="575993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PluginObject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MagicPath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returns true if this is a path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the plugin intercepts.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MagicPath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string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path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 = 0;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The request passed to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ProcessRequest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is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the raw contents of the HTTP request as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read from the talk socket.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Whatever is returned is  written unchanged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to the socket (and to the client) with a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proper HTTP header.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string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ProcessRequest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string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request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 = 0;</a:t>
            </a: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virtual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~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PluginObject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79066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B988C3-38DB-D83E-2C4F-9E1CF2A50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B98D9-1A7D-1C25-E2B1-2767B173A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plugin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B14B1-C2A1-DCC9-12D0-99C034AC74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600200"/>
            <a:ext cx="2590800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The plugin registers itself by setting a global pointer.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The initial value is null.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8F215E-C2D7-7A1E-E1A9-BB7A18D839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89ECFBB-7208-37CE-DB41-8CD842F58AA8}"/>
              </a:ext>
            </a:extLst>
          </p:cNvPr>
          <p:cNvSpPr/>
          <p:nvPr/>
        </p:nvSpPr>
        <p:spPr>
          <a:xfrm>
            <a:off x="3196492" y="1600200"/>
            <a:ext cx="575993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The constructor for any plugin should set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Plugin = this so that </a:t>
            </a:r>
            <a:r>
              <a:rPr lang="en-US" sz="1400" dirty="0" err="1">
                <a:solidFill>
                  <a:srgbClr val="008000"/>
                </a:solidFill>
                <a:latin typeface="Consolas" panose="020B0609020204030204" pitchFamily="49" charset="0"/>
              </a:rPr>
              <a:t>LinuxTinyServer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 knows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it exists and can call it.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#include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sz="1400" dirty="0" err="1">
                <a:solidFill>
                  <a:srgbClr val="A31515"/>
                </a:solidFill>
                <a:latin typeface="Consolas" panose="020B0609020204030204" pitchFamily="49" charset="0"/>
              </a:rPr>
              <a:t>Plugin.h</a:t>
            </a:r>
            <a:r>
              <a:rPr lang="en-US" sz="1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PluginObject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*Plugin = </a:t>
            </a:r>
            <a:r>
              <a:rPr lang="en-US" sz="1400" dirty="0" err="1">
                <a:solidFill>
                  <a:srgbClr val="0000FF"/>
                </a:solidFill>
                <a:latin typeface="Consolas" panose="020B0609020204030204" pitchFamily="49" charset="0"/>
              </a:rPr>
              <a:t>nullptr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9351759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B1726-A82A-4A23-A913-5BC0621F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plugin interface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A2D9C-667D-4083-8593-B41A4A7E6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600200"/>
            <a:ext cx="2043544" cy="4525963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Here’s how LinuxTinyServer checks for a plugin and whether it’s a magic path.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If it’s magic, let the plugin process the request and return whatever it responds.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36DAE-E9E9-4F1A-BABA-0CD3A8356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6A16AF-A796-4A5F-AA7F-92337A79B1AC}"/>
              </a:ext>
            </a:extLst>
          </p:cNvPr>
          <p:cNvSpPr/>
          <p:nvPr/>
        </p:nvSpPr>
        <p:spPr>
          <a:xfrm>
            <a:off x="2583873" y="1600200"/>
            <a:ext cx="63725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Check to see if there's a plugin and, if there is,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400" dirty="0">
                <a:solidFill>
                  <a:srgbClr val="008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// whether this is a magic path intercepted by the plugin.</a:t>
            </a:r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en-US" sz="140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if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( Plugin &amp;&amp; Plugin-&gt;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MagicPath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r.Path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 )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{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request( buffer, bytes );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2B91A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string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response = Plugin-&gt;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ProcessRequest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request );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cout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response </a:t>
            </a:r>
            <a:r>
              <a:rPr lang="en-US" sz="1400" dirty="0">
                <a:solidFill>
                  <a:srgbClr val="00808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&lt;&lt;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endl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send(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,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response.c_str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),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response.size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( ), 0 );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close( </a:t>
            </a:r>
            <a:r>
              <a:rPr lang="en-US" sz="1400" dirty="0" err="1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ts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);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return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40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nullptr</a:t>
            </a:r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}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42767621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265D2-1F79-89D4-45C8-765D92889A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001A2-9727-EBBE-DC3E-946AE17E5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866C3B-220A-C4A0-B0DA-9B1A2F3A46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details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LinuxTinyServer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opening ports to WSL2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bind( ), listen( ) and accept( 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the Talk( ) thread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a plugin interface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forms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F24415-3D61-21F8-5D28-AE23D4651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8168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1E7A1-4634-3621-5CA6-6856EC2EE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0521E1-4C7C-9B29-CEC6-189AED6E45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Several ways of doing this.</a:t>
            </a:r>
          </a:p>
          <a:p>
            <a:pPr marL="457200" indent="-457200">
              <a:buAutoNum type="arabicPeriod"/>
            </a:pPr>
            <a:r>
              <a:rPr lang="en-US" dirty="0"/>
              <a:t>GET</a:t>
            </a:r>
          </a:p>
          <a:p>
            <a:pPr marL="457200" indent="-457200">
              <a:buAutoNum type="arabicPeriod"/>
            </a:pPr>
            <a:r>
              <a:rPr lang="en-US" dirty="0"/>
              <a:t>POST</a:t>
            </a:r>
          </a:p>
          <a:p>
            <a:pPr marL="457200" indent="-457200">
              <a:buAutoNum type="arabicPeriod"/>
            </a:pPr>
            <a:r>
              <a:rPr lang="en-US" dirty="0"/>
              <a:t>REST using JSON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D141C6-4D24-7B43-7D44-95D33AEFA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30457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6245CD9-8DF7-8038-2E98-62638EEDC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964" y="777585"/>
            <a:ext cx="4484779" cy="318778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26E93B-A038-6729-3295-F8B650CAC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54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A63E12-1192-53B0-0597-929940D347F4}"/>
              </a:ext>
            </a:extLst>
          </p:cNvPr>
          <p:cNvSpPr txBox="1"/>
          <p:nvPr/>
        </p:nvSpPr>
        <p:spPr>
          <a:xfrm>
            <a:off x="159328" y="588608"/>
            <a:ext cx="5063836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!DOCTYPE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html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html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head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title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Simple Form using GET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title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link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 err="1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href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="SimpleForm.css"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 err="1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rel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="stylesheet"&gt;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head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body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form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action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="/GetForm.htm"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method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="get"&gt;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label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="name"&gt;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Name: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label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input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type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="text"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id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="name"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name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</a:t>
            </a:r>
            <a:r>
              <a:rPr lang="en-US" sz="105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user_name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label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="mail"&gt;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Email: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label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input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type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="email"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id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="mail"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name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</a:t>
            </a:r>
            <a:r>
              <a:rPr lang="en-US" sz="105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user_email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da-DK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da-DK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da-DK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label</a:t>
            </a:r>
            <a:r>
              <a:rPr lang="da-DK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da-DK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da-DK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="msg"&gt;</a:t>
            </a:r>
            <a:r>
              <a:rPr lang="da-DK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Message:</a:t>
            </a:r>
            <a:r>
              <a:rPr lang="da-DK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da-DK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label</a:t>
            </a:r>
            <a:r>
              <a:rPr lang="da-DK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da-DK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 err="1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textarea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id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="msg"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name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</a:t>
            </a:r>
            <a:r>
              <a:rPr lang="en-US" sz="105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user_message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"&gt;&lt;/</a:t>
            </a:r>
            <a:r>
              <a:rPr lang="en-US" sz="1050" dirty="0" err="1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textarea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class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="button"&gt;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button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type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="submit"&gt;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Send your message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button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form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body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html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14544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B38A0AE-995F-63DE-00DD-1DBA1BB0A5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128" y="777584"/>
            <a:ext cx="5357616" cy="380820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92B192-7BC8-2D6C-CA14-F09E4F8080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777585"/>
            <a:ext cx="2611583" cy="3281798"/>
          </a:xfrm>
        </p:spPr>
        <p:txBody>
          <a:bodyPr>
            <a:normAutofit/>
          </a:bodyPr>
          <a:lstStyle/>
          <a:p>
            <a:r>
              <a:rPr lang="en-US" sz="1800" dirty="0"/>
              <a:t>Typing this and pressing Send sends a GET message to the server with the form information passed as ? query string.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512108-0670-2EFC-F7A2-005C1CE00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5ED9F1-02F7-2938-4D16-DB59BE2774C0}"/>
              </a:ext>
            </a:extLst>
          </p:cNvPr>
          <p:cNvSpPr txBox="1"/>
          <p:nvPr/>
        </p:nvSpPr>
        <p:spPr>
          <a:xfrm>
            <a:off x="457199" y="5010880"/>
            <a:ext cx="827809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Consolas" panose="020B0609020204030204" pitchFamily="49" charset="0"/>
              </a:rPr>
              <a:t>http://localhost:5000/GetForm.htm</a:t>
            </a:r>
            <a:r>
              <a:rPr lang="en-US" sz="1400" dirty="0">
                <a:highlight>
                  <a:srgbClr val="FFFF00"/>
                </a:highlight>
                <a:latin typeface="Consolas" panose="020B0609020204030204" pitchFamily="49" charset="0"/>
              </a:rPr>
              <a:t>?user_name=Nicole+Hamilton&amp;user_email=nicole%40nicolehamilton.com&amp;user_message=Hello+world</a:t>
            </a:r>
          </a:p>
        </p:txBody>
      </p:sp>
    </p:spTree>
    <p:extLst>
      <p:ext uri="{BB962C8B-B14F-4D97-AF65-F5344CB8AC3E}">
        <p14:creationId xmlns:p14="http://schemas.microsoft.com/office/powerpoint/2010/main" val="20430582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53319-49E7-1F0B-5688-AA2CBBF1FF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1D47FD-252D-9658-D4FD-1CB15E3F2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56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E422E6-B4DB-95EA-00EC-37BEF7C225CD}"/>
              </a:ext>
            </a:extLst>
          </p:cNvPr>
          <p:cNvSpPr/>
          <p:nvPr/>
        </p:nvSpPr>
        <p:spPr>
          <a:xfrm>
            <a:off x="584200" y="1313531"/>
            <a:ext cx="7975600" cy="4524315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GET 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GetForm.htm?user_name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=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Nicole+Hamilton&amp;user_email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=nicole%40nicoleh</a:t>
            </a:r>
            <a:b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</a:b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amilton.com&amp;user_message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=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Hello+world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 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HTTP/1.1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Host: localhost:5000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Connection: keep-alive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User-Agent: Mozilla/5.0 (Windows NT 10.0; Win64; x64)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AppleWebKit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/537.36 (KHTML, like Gecko) Chrome/139.0.0.0 Safari/537.36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Accept: text/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html,application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xhtml+xml,application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xml;q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=0.9,image/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avif,image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webp,image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apng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,*/*;q=0.8,application/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signed-exchange;v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=b3;q=0.7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Referer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: http://localhost:5000/GetForm.htm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Accept-Encoding: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gzip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, deflate,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br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zstd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Accept-Language: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en-US,en;q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=0.9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06DB6A-0C58-A6AF-5084-83D7CCE13E12}"/>
              </a:ext>
            </a:extLst>
          </p:cNvPr>
          <p:cNvSpPr txBox="1"/>
          <p:nvPr/>
        </p:nvSpPr>
        <p:spPr>
          <a:xfrm>
            <a:off x="584200" y="523630"/>
            <a:ext cx="797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LinuxTinyServer sees this.</a:t>
            </a:r>
          </a:p>
        </p:txBody>
      </p:sp>
    </p:spTree>
    <p:extLst>
      <p:ext uri="{BB962C8B-B14F-4D97-AF65-F5344CB8AC3E}">
        <p14:creationId xmlns:p14="http://schemas.microsoft.com/office/powerpoint/2010/main" val="211673169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BB85E5-3BA5-934A-721E-6101A9F5E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DFFE54-B5C3-75F1-4B93-158F1A187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57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C18C95-7C00-EF0C-CC01-ACBC9B7DA28D}"/>
              </a:ext>
            </a:extLst>
          </p:cNvPr>
          <p:cNvSpPr/>
          <p:nvPr/>
        </p:nvSpPr>
        <p:spPr>
          <a:xfrm>
            <a:off x="584200" y="1313531"/>
            <a:ext cx="7975600" cy="2800767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Path does not exist.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HTTP/1.1 404 Not Found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Content-Length: 0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354412C-62FE-1D01-E333-5A802508634B}"/>
              </a:ext>
            </a:extLst>
          </p:cNvPr>
          <p:cNvSpPr txBox="1"/>
          <p:nvPr/>
        </p:nvSpPr>
        <p:spPr>
          <a:xfrm>
            <a:off x="584200" y="523630"/>
            <a:ext cx="797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Since that’s not a filename and I haven’t defined a plugin, it fails as a 404.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B080C7B-7FBF-248F-F3D4-CA5219A21C8E}"/>
              </a:ext>
            </a:extLst>
          </p:cNvPr>
          <p:cNvSpPr txBox="1"/>
          <p:nvPr/>
        </p:nvSpPr>
        <p:spPr>
          <a:xfrm>
            <a:off x="584200" y="4835214"/>
            <a:ext cx="797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But obviously, we could intercept that and make it do something useful.</a:t>
            </a:r>
          </a:p>
        </p:txBody>
      </p:sp>
    </p:spTree>
    <p:extLst>
      <p:ext uri="{BB962C8B-B14F-4D97-AF65-F5344CB8AC3E}">
        <p14:creationId xmlns:p14="http://schemas.microsoft.com/office/powerpoint/2010/main" val="55613156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6744D4-02F5-8423-A901-AED04C73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803CDDC-56BF-7463-D21D-20ACAE515C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4964" y="777585"/>
            <a:ext cx="4484779" cy="318778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AC4B867-86BE-049B-DF98-B6455AF35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77167FC-6361-75CD-2F16-CD71BDCB3EE3}"/>
              </a:ext>
            </a:extLst>
          </p:cNvPr>
          <p:cNvSpPr txBox="1"/>
          <p:nvPr/>
        </p:nvSpPr>
        <p:spPr>
          <a:xfrm>
            <a:off x="159328" y="588608"/>
            <a:ext cx="5063836" cy="49398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!DOCTYPE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html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html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head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title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Simple Form using POST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title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link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 err="1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href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="SimpleForm.css"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 err="1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rel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="stylesheet"&gt;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head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body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form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action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="/PostForm.htm"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00"/>
                </a:highlight>
                <a:latin typeface="Cascadia Mono" panose="020B0609020000020004" pitchFamily="49" charset="0"/>
              </a:rPr>
              <a:t>method</a:t>
            </a:r>
            <a:r>
              <a:rPr lang="en-US" sz="1050" dirty="0">
                <a:solidFill>
                  <a:srgbClr val="0000FF"/>
                </a:solidFill>
                <a:highlight>
                  <a:srgbClr val="FFFF00"/>
                </a:highlight>
                <a:latin typeface="Cascadia Mono" panose="020B0609020000020004" pitchFamily="49" charset="0"/>
              </a:rPr>
              <a:t>="post"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label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="name"&gt;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Name: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label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input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type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="text"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id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="name"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name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</a:t>
            </a:r>
            <a:r>
              <a:rPr lang="en-US" sz="105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user_name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label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="mail"&gt;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Email: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label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input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type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="email"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id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="mail"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name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</a:t>
            </a:r>
            <a:r>
              <a:rPr lang="en-US" sz="105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user_email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/&gt;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da-DK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da-DK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da-DK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label</a:t>
            </a:r>
            <a:r>
              <a:rPr lang="da-DK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da-DK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</a:t>
            </a:r>
            <a:r>
              <a:rPr lang="da-DK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="msg"&gt;</a:t>
            </a:r>
            <a:r>
              <a:rPr lang="da-DK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Message:</a:t>
            </a:r>
            <a:r>
              <a:rPr lang="da-DK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da-DK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label</a:t>
            </a:r>
            <a:r>
              <a:rPr lang="da-DK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da-DK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 err="1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textarea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id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="msg"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name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</a:t>
            </a:r>
            <a:r>
              <a:rPr lang="en-US" sz="1050" dirty="0" err="1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user_message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"&gt;&lt;/</a:t>
            </a:r>
            <a:r>
              <a:rPr lang="en-US" sz="1050" dirty="0" err="1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textarea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class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="button"&gt;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button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</a:t>
            </a:r>
            <a:r>
              <a:rPr lang="en-US" sz="1050" dirty="0">
                <a:solidFill>
                  <a:srgbClr val="FF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type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="submit"&gt;</a:t>
            </a:r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Send your message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button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div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form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  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body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  <a:p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&lt;/</a:t>
            </a:r>
            <a:r>
              <a:rPr lang="en-US" sz="1050" dirty="0">
                <a:solidFill>
                  <a:srgbClr val="800000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html</a:t>
            </a:r>
            <a:r>
              <a:rPr lang="en-US" sz="1050" dirty="0">
                <a:solidFill>
                  <a:srgbClr val="0000FF"/>
                </a:solidFill>
                <a:highlight>
                  <a:srgbClr val="FFFFFF"/>
                </a:highlight>
                <a:latin typeface="Cascadia Mono" panose="020B0609020000020004" pitchFamily="49" charset="0"/>
              </a:rPr>
              <a:t>&gt;</a:t>
            </a:r>
            <a:endParaRPr lang="en-US" sz="1050" dirty="0">
              <a:solidFill>
                <a:srgbClr val="000000"/>
              </a:solidFill>
              <a:highlight>
                <a:srgbClr val="FFFFFF"/>
              </a:highlight>
              <a:latin typeface="Cascadia Mono" panose="020B0609020000020004" pitchFamily="49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A73DE5-F077-967E-4C83-E61FB6C7B7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963" y="777585"/>
            <a:ext cx="4484779" cy="3187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23304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66539-A183-23FC-BFF2-F8BCDC6C7E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7ACAAD2-4D2A-3CFE-348F-2994D7B0B4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2128" y="777584"/>
            <a:ext cx="5357616" cy="380820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87F475-8594-CFE3-8C79-DB7E8677EE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777585"/>
            <a:ext cx="2611583" cy="3281798"/>
          </a:xfrm>
        </p:spPr>
        <p:txBody>
          <a:bodyPr>
            <a:normAutofit/>
          </a:bodyPr>
          <a:lstStyle/>
          <a:p>
            <a:r>
              <a:rPr lang="en-US" sz="1800" dirty="0"/>
              <a:t>Typing this and pressing Send sends a POST message to the server with the form information passed as content.</a:t>
            </a:r>
          </a:p>
          <a:p>
            <a:r>
              <a:rPr lang="en-US" sz="1800" dirty="0"/>
              <a:t>The URL is unchanged.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D7DB5F-F50A-4668-71E4-4577EFB2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CBA87E-7E60-B8B9-0D7B-8551DA9214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2128" y="777584"/>
            <a:ext cx="5357616" cy="380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3195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BD6E2-B50A-F40A-8E8B-2B18CB64B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3C8B4B-041E-FC13-A3E9-1EC36120C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60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EB63845-A661-6E01-1A16-7D2A5B6AC413}"/>
              </a:ext>
            </a:extLst>
          </p:cNvPr>
          <p:cNvSpPr/>
          <p:nvPr/>
        </p:nvSpPr>
        <p:spPr>
          <a:xfrm>
            <a:off x="584200" y="1285822"/>
            <a:ext cx="7975600" cy="5262979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POST /PostForm.htm HTTP/1.1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Host: localhost:5000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Connection: keep-alive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Content-Length: 89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Origin: http://localhost:5000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Content-Type: application/x-www-form-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urlencoded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Upgrade-Insecure-Requests: 1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User-Agent: Mozilla/5.0 (Windows NT 10.0; Win64; x64)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AppleWebKit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/537.36 (KHTML, like Gecko) Chrome/139.0.0.0 Safari/537.36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Accept: text/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html,application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xhtml+xml,application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xml;q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=0.9,image/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avif,image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webp,image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apng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,*/*;q=0.8,application/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signed-exchange;v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=b3;q=0.7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Referer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: http://localhost:5000/PostForm.htm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Accept-Encoding: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gzip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, deflate,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br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zstd</a:t>
            </a:r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Accept-Language: </a:t>
            </a:r>
            <a:r>
              <a:rPr lang="en-US" sz="1600" dirty="0" err="1">
                <a:solidFill>
                  <a:schemeClr val="bg1"/>
                </a:solidFill>
                <a:latin typeface="Consolas" panose="020B0609020204030204" pitchFamily="49" charset="0"/>
              </a:rPr>
              <a:t>en-US,en;q</a:t>
            </a:r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=0.9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user_name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=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Nicole+Hamilton&amp;user_email</a:t>
            </a:r>
            <a:r>
              <a:rPr lang="en-US" sz="1600" dirty="0">
                <a:solidFill>
                  <a:srgbClr val="FFFF00"/>
                </a:solidFill>
                <a:latin typeface="Consolas" panose="020B0609020204030204" pitchFamily="49" charset="0"/>
              </a:rPr>
              <a:t>=nicole%40nicolehamilton.com&amp;user_message=</a:t>
            </a:r>
            <a:r>
              <a:rPr lang="en-US" sz="1600" dirty="0" err="1">
                <a:solidFill>
                  <a:srgbClr val="FFFF00"/>
                </a:solidFill>
                <a:latin typeface="Consolas" panose="020B0609020204030204" pitchFamily="49" charset="0"/>
              </a:rPr>
              <a:t>Hello+world</a:t>
            </a:r>
            <a:endParaRPr lang="en-US" sz="1600" dirty="0">
              <a:solidFill>
                <a:srgbClr val="FFFF00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345461-B7DB-BA59-8228-B29CBCCC5239}"/>
              </a:ext>
            </a:extLst>
          </p:cNvPr>
          <p:cNvSpPr txBox="1"/>
          <p:nvPr/>
        </p:nvSpPr>
        <p:spPr>
          <a:xfrm>
            <a:off x="584200" y="523630"/>
            <a:ext cx="797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LinuxTinyServer sees this.</a:t>
            </a:r>
          </a:p>
        </p:txBody>
      </p:sp>
    </p:spTree>
    <p:extLst>
      <p:ext uri="{BB962C8B-B14F-4D97-AF65-F5344CB8AC3E}">
        <p14:creationId xmlns:p14="http://schemas.microsoft.com/office/powerpoint/2010/main" val="1471356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36261B-4675-BCB4-4894-82DBB9059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97AF55-C4E7-5E42-A296-06B441FC1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61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9C1AA1A-8340-CC17-B092-EEE3076A47E9}"/>
              </a:ext>
            </a:extLst>
          </p:cNvPr>
          <p:cNvSpPr/>
          <p:nvPr/>
        </p:nvSpPr>
        <p:spPr>
          <a:xfrm>
            <a:off x="584200" y="1313531"/>
            <a:ext cx="7975600" cy="2800767"/>
          </a:xfrm>
          <a:prstGeom prst="rect">
            <a:avLst/>
          </a:prstGeom>
          <a:solidFill>
            <a:srgbClr val="000099"/>
          </a:solidFill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Path does not exist.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HTTP/1.1 404 Not Found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Content-Length: 0</a:t>
            </a:r>
          </a:p>
          <a:p>
            <a:r>
              <a:rPr lang="en-US" sz="1600" dirty="0">
                <a:solidFill>
                  <a:schemeClr val="bg1"/>
                </a:solidFill>
                <a:latin typeface="Consolas" panose="020B0609020204030204" pitchFamily="49" charset="0"/>
              </a:rPr>
              <a:t>Connection: close</a:t>
            </a: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  <a:p>
            <a:endParaRPr lang="en-US" sz="1600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CCED40-0761-4B1C-A5CC-5CB2EA68955E}"/>
              </a:ext>
            </a:extLst>
          </p:cNvPr>
          <p:cNvSpPr txBox="1"/>
          <p:nvPr/>
        </p:nvSpPr>
        <p:spPr>
          <a:xfrm>
            <a:off x="584200" y="523630"/>
            <a:ext cx="7975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It doesn’t understand POST and I haven’t defined a plugin, it also fails.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2E3551-8E0A-FA31-D4CA-AF7276074CA7}"/>
              </a:ext>
            </a:extLst>
          </p:cNvPr>
          <p:cNvSpPr txBox="1"/>
          <p:nvPr/>
        </p:nvSpPr>
        <p:spPr>
          <a:xfrm>
            <a:off x="584200" y="4835214"/>
            <a:ext cx="797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But obviously, we could intercept this also and make it do something useful.</a:t>
            </a:r>
          </a:p>
        </p:txBody>
      </p:sp>
    </p:spTree>
    <p:extLst>
      <p:ext uri="{BB962C8B-B14F-4D97-AF65-F5344CB8AC3E}">
        <p14:creationId xmlns:p14="http://schemas.microsoft.com/office/powerpoint/2010/main" val="36723281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B1726-A82A-4A23-A913-5BC0621F6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280 </a:t>
            </a:r>
            <a:r>
              <a:rPr lang="en-US" sz="2800" dirty="0" err="1"/>
              <a:t>OfficeHours</a:t>
            </a:r>
            <a:r>
              <a:rPr lang="en-US" sz="2800" dirty="0"/>
              <a:t>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1A2D9C-667D-4083-8593-B41A4A7E66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600201"/>
            <a:ext cx="2590800" cy="1828800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Example:  The 280 Office Hours project.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The plugin constructor registers itself by setting the global pointer.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036DAE-E9E9-4F1A-BABA-0CD3A8356F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6A16AF-A796-4A5F-AA7F-92337A79B1AC}"/>
              </a:ext>
            </a:extLst>
          </p:cNvPr>
          <p:cNvSpPr/>
          <p:nvPr/>
        </p:nvSpPr>
        <p:spPr>
          <a:xfrm>
            <a:off x="3196492" y="1600200"/>
            <a:ext cx="575993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P4_Web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PluginObject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MagicPath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string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path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Return true if this is a path that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this plugin intercepts.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string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ProcessRequest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string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request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Read the request and return a string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with the proper HTTP header and content.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P4_Web(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Register this plugin.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Plugin =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~P4_Web(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  <a:endParaRPr lang="en-US" sz="1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59C76D-F734-4BA6-9EEB-85D3A90DF036}"/>
              </a:ext>
            </a:extLst>
          </p:cNvPr>
          <p:cNvSpPr/>
          <p:nvPr/>
        </p:nvSpPr>
        <p:spPr>
          <a:xfrm>
            <a:off x="457200" y="3678515"/>
            <a:ext cx="30519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https://eecs280staff.github.io/p4-web/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1255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09EAE5-BBB8-C467-6050-2C7E4276EE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FC635-4982-B308-AD40-70CEF38B8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280 </a:t>
            </a:r>
            <a:r>
              <a:rPr lang="en-US" sz="2800" dirty="0" err="1"/>
              <a:t>OfficeHours</a:t>
            </a:r>
            <a:r>
              <a:rPr lang="en-US" sz="2800" dirty="0"/>
              <a:t>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1D625B-430A-952F-872B-53419C9A4E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600200"/>
            <a:ext cx="2590800" cy="3573161"/>
          </a:xfrm>
        </p:spPr>
        <p:txBody>
          <a:bodyPr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A </a:t>
            </a:r>
            <a:r>
              <a:rPr lang="en-US" sz="1800" dirty="0" err="1"/>
              <a:t>Javascript</a:t>
            </a:r>
            <a:r>
              <a:rPr lang="en-US" sz="1800" dirty="0"/>
              <a:t> script communicates with the host by using GET, POST, and DELETE requests.</a:t>
            </a:r>
          </a:p>
          <a:p>
            <a:pPr marL="0" indent="0">
              <a:spcBef>
                <a:spcPts val="1600"/>
              </a:spcBef>
              <a:buNone/>
            </a:pPr>
            <a:r>
              <a:rPr lang="en-US" sz="1800" dirty="0"/>
              <a:t>Data is passed in JSON format.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033DE-4B10-43F8-91E9-1F2BAC1189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63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B99DA8-8784-F62D-6566-B7C3C183139C}"/>
              </a:ext>
            </a:extLst>
          </p:cNvPr>
          <p:cNvSpPr/>
          <p:nvPr/>
        </p:nvSpPr>
        <p:spPr>
          <a:xfrm>
            <a:off x="3196492" y="1600200"/>
            <a:ext cx="5759939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>
                <a:solidFill>
                  <a:srgbClr val="2B91AF"/>
                </a:solidFill>
                <a:latin typeface="Consolas" panose="020B0609020204030204" pitchFamily="49" charset="0"/>
              </a:rPr>
              <a:t>P4_Web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: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2B91AF"/>
                </a:solidFill>
                <a:latin typeface="Consolas" panose="020B0609020204030204" pitchFamily="49" charset="0"/>
              </a:rPr>
              <a:t>PluginObject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: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bool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MagicPath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string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path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Return true if this is a path that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this plugin intercepts.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string </a:t>
            </a:r>
            <a:r>
              <a:rPr lang="en-US" sz="1400" dirty="0" err="1">
                <a:solidFill>
                  <a:srgbClr val="000000"/>
                </a:solidFill>
                <a:latin typeface="Consolas" panose="020B0609020204030204" pitchFamily="49" charset="0"/>
              </a:rPr>
              <a:t>ProcessRequest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(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const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string </a:t>
            </a:r>
            <a:r>
              <a:rPr lang="en-US" sz="1400" dirty="0">
                <a:solidFill>
                  <a:srgbClr val="808080"/>
                </a:solidFill>
                <a:latin typeface="Consolas" panose="020B0609020204030204" pitchFamily="49" charset="0"/>
              </a:rPr>
              <a:t>request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Read the request and return a string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with the proper HTTP header and content.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P4_Web(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</a:t>
            </a:r>
            <a:r>
              <a:rPr lang="en-US" sz="1400" dirty="0">
                <a:solidFill>
                  <a:srgbClr val="008000"/>
                </a:solidFill>
                <a:latin typeface="Consolas" panose="020B0609020204030204" pitchFamily="49" charset="0"/>
              </a:rPr>
              <a:t>// Register this plugin.</a:t>
            </a:r>
            <a:endParaRPr lang="en-US" sz="1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Plugin = </a:t>
            </a:r>
            <a:r>
              <a:rPr lang="en-US" sz="1400" dirty="0">
                <a:solidFill>
                  <a:srgbClr val="0000FF"/>
                </a:solidFill>
                <a:latin typeface="Consolas" panose="020B0609020204030204" pitchFamily="49" charset="0"/>
              </a:rPr>
              <a:t>this</a:t>
            </a:r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~P4_Web( )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{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      }</a:t>
            </a:r>
          </a:p>
          <a:p>
            <a:r>
              <a:rPr lang="en-US" sz="1400" dirty="0">
                <a:solidFill>
                  <a:srgbClr val="000000"/>
                </a:solidFill>
                <a:latin typeface="Consolas" panose="020B0609020204030204" pitchFamily="49" charset="0"/>
              </a:rPr>
              <a:t>   };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98581439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210E5E-19E4-E05D-1833-5E9098C5E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59B09-23C8-46BA-B508-CE17BADF421E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5F60BA3-F832-5A5D-D0A5-D9BE626EE9A7}"/>
              </a:ext>
            </a:extLst>
          </p:cNvPr>
          <p:cNvSpPr txBox="1"/>
          <p:nvPr/>
        </p:nvSpPr>
        <p:spPr>
          <a:xfrm>
            <a:off x="432488" y="3171159"/>
            <a:ext cx="380202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i="1" dirty="0">
                <a:solidFill>
                  <a:srgbClr val="C00000"/>
                </a:solidFill>
              </a:rPr>
              <a:t>Browser sends:</a:t>
            </a:r>
            <a:br>
              <a:rPr lang="en-US" sz="1600" dirty="0">
                <a:latin typeface="Consolas" panose="020B0609020204030204" pitchFamily="49" charset="0"/>
              </a:rPr>
            </a:br>
            <a:r>
              <a:rPr lang="en-US" sz="1600" dirty="0">
                <a:latin typeface="Consolas" panose="020B0609020204030204" pitchFamily="49" charset="0"/>
              </a:rPr>
              <a:t>POST /</a:t>
            </a:r>
            <a:r>
              <a:rPr lang="en-US" sz="1600" dirty="0" err="1">
                <a:latin typeface="Consolas" panose="020B0609020204030204" pitchFamily="49" charset="0"/>
              </a:rPr>
              <a:t>api</a:t>
            </a:r>
            <a:r>
              <a:rPr lang="en-US" sz="1600" dirty="0">
                <a:latin typeface="Consolas" panose="020B0609020204030204" pitchFamily="49" charset="0"/>
              </a:rPr>
              <a:t>/queue/tail/ HTTP/1.1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Host: localhost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Content-Type: application/</a:t>
            </a:r>
            <a:r>
              <a:rPr lang="en-US" sz="1600" dirty="0" err="1">
                <a:latin typeface="Consolas" panose="020B0609020204030204" pitchFamily="49" charset="0"/>
              </a:rPr>
              <a:t>json</a:t>
            </a:r>
            <a:r>
              <a:rPr lang="en-US" sz="1600" dirty="0">
                <a:latin typeface="Consolas" panose="020B0609020204030204" pitchFamily="49" charset="0"/>
              </a:rPr>
              <a:t>; charset=utf-8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Content-Length: 59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{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    "uniqname": "</a:t>
            </a:r>
            <a:r>
              <a:rPr lang="en-US" sz="1600" dirty="0" err="1">
                <a:latin typeface="Consolas" panose="020B0609020204030204" pitchFamily="49" charset="0"/>
              </a:rPr>
              <a:t>awdeorio</a:t>
            </a:r>
            <a:r>
              <a:rPr lang="en-US" sz="1600" dirty="0">
                <a:latin typeface="Consolas" panose="020B0609020204030204" pitchFamily="49" charset="0"/>
              </a:rPr>
              <a:t>",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    "location": "2705 BBB"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}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5DE959F-FA86-F22D-C237-17642347B2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1991" y="569613"/>
            <a:ext cx="5153025" cy="2247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ADBB763-D1F2-AB1A-F287-C86E05312811}"/>
              </a:ext>
            </a:extLst>
          </p:cNvPr>
          <p:cNvSpPr txBox="1">
            <a:spLocks/>
          </p:cNvSpPr>
          <p:nvPr/>
        </p:nvSpPr>
        <p:spPr>
          <a:xfrm>
            <a:off x="432488" y="570815"/>
            <a:ext cx="2590800" cy="2321868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600"/>
              </a:spcBef>
              <a:buFont typeface="Arial" pitchFamily="34" charset="0"/>
              <a:buNone/>
            </a:pPr>
            <a:r>
              <a:rPr lang="en-US" sz="1800" dirty="0"/>
              <a:t>The HTML form has named elements that can be accessed from </a:t>
            </a:r>
            <a:r>
              <a:rPr lang="en-US" sz="1800" dirty="0" err="1"/>
              <a:t>Javascript</a:t>
            </a:r>
            <a:r>
              <a:rPr lang="en-US" sz="1800" dirty="0"/>
              <a:t>.</a:t>
            </a:r>
          </a:p>
          <a:p>
            <a:pPr marL="0" indent="0">
              <a:spcBef>
                <a:spcPts val="1600"/>
              </a:spcBef>
              <a:buFont typeface="Arial" pitchFamily="34" charset="0"/>
              <a:buNone/>
            </a:pPr>
            <a:r>
              <a:rPr lang="en-US" sz="1800" dirty="0"/>
              <a:t>When you enter data, that’s </a:t>
            </a:r>
            <a:r>
              <a:rPr lang="en-US" sz="1800" dirty="0" err="1"/>
              <a:t>POST’ed</a:t>
            </a:r>
            <a:r>
              <a:rPr lang="en-US" sz="1800" dirty="0"/>
              <a:t> to the host as JSON.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DCF6876-B4FE-03C2-E1DC-CD5C07C0E985}"/>
              </a:ext>
            </a:extLst>
          </p:cNvPr>
          <p:cNvSpPr txBox="1"/>
          <p:nvPr/>
        </p:nvSpPr>
        <p:spPr>
          <a:xfrm>
            <a:off x="4724401" y="3171159"/>
            <a:ext cx="3880021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i="1" dirty="0">
                <a:solidFill>
                  <a:srgbClr val="C00000"/>
                </a:solidFill>
              </a:rPr>
              <a:t>Webserver responds: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HTTP/1.1 201 Created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Content-Type: application/</a:t>
            </a:r>
            <a:r>
              <a:rPr lang="en-US" sz="1600" dirty="0" err="1">
                <a:latin typeface="Consolas" panose="020B0609020204030204" pitchFamily="49" charset="0"/>
              </a:rPr>
              <a:t>json</a:t>
            </a:r>
            <a:r>
              <a:rPr lang="en-US" sz="1600" dirty="0">
                <a:latin typeface="Consolas" panose="020B0609020204030204" pitchFamily="49" charset="0"/>
              </a:rPr>
              <a:t>; charset=utf-8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Content-Length: 78</a:t>
            </a:r>
          </a:p>
          <a:p>
            <a:endParaRPr lang="en-US" sz="1600" dirty="0">
              <a:latin typeface="Consolas" panose="020B0609020204030204" pitchFamily="49" charset="0"/>
            </a:endParaRPr>
          </a:p>
          <a:p>
            <a:r>
              <a:rPr lang="en-US" sz="1600" dirty="0">
                <a:latin typeface="Consolas" panose="020B0609020204030204" pitchFamily="49" charset="0"/>
              </a:rPr>
              <a:t>{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    "location": "2705 BBB",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    "position": 1,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    "uniqname": "</a:t>
            </a:r>
            <a:r>
              <a:rPr lang="en-US" sz="1600" dirty="0" err="1">
                <a:latin typeface="Consolas" panose="020B0609020204030204" pitchFamily="49" charset="0"/>
              </a:rPr>
              <a:t>awdeorio</a:t>
            </a:r>
            <a:r>
              <a:rPr lang="en-US" sz="1600" dirty="0">
                <a:latin typeface="Consolas" panose="020B0609020204030204" pitchFamily="49" charset="0"/>
              </a:rPr>
              <a:t>"</a:t>
            </a:r>
          </a:p>
          <a:p>
            <a:r>
              <a:rPr lang="en-US" sz="1600" dirty="0"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903788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20241</TotalTime>
  <Words>4413</Words>
  <Application>Microsoft Office PowerPoint</Application>
  <PresentationFormat>On-screen Show (4:3)</PresentationFormat>
  <Paragraphs>735</Paragraphs>
  <Slides>64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70" baseType="lpstr">
      <vt:lpstr>Arial</vt:lpstr>
      <vt:lpstr>Calibri</vt:lpstr>
      <vt:lpstr>Cascadia Mono</vt:lpstr>
      <vt:lpstr>Consolas</vt:lpstr>
      <vt:lpstr>Verdana</vt:lpstr>
      <vt:lpstr>Office Theme</vt:lpstr>
      <vt:lpstr>EECS 498 System Design of a Search Engine Winter 2026 Lecture 12:  LinuxTinyServer</vt:lpstr>
      <vt:lpstr>agenda</vt:lpstr>
      <vt:lpstr>agenda</vt:lpstr>
      <vt:lpstr>details</vt:lpstr>
      <vt:lpstr>agenda</vt:lpstr>
      <vt:lpstr>PowerPoint Presentation</vt:lpstr>
      <vt:lpstr>PowerPoint Presentation</vt:lpstr>
      <vt:lpstr>if it works for you</vt:lpstr>
      <vt:lpstr>PowerPoint Presentation</vt:lpstr>
      <vt:lpstr>when crawling</vt:lpstr>
      <vt:lpstr>agenda</vt:lpstr>
      <vt:lpstr>A simple web server</vt:lpstr>
      <vt:lpstr>LinuxTinyServer</vt:lpstr>
      <vt:lpstr>PowerPoint Presentation</vt:lpstr>
      <vt:lpstr>PowerPoint Presentation</vt:lpstr>
      <vt:lpstr>PowerPoint Presentation</vt:lpstr>
      <vt:lpstr>agenda</vt:lpstr>
      <vt:lpstr>opening a port to WSL2</vt:lpstr>
      <vt:lpstr>opening a port to WSL2</vt:lpstr>
      <vt:lpstr>opening a port to WSL2</vt:lpstr>
      <vt:lpstr>Windows Defender Firewall</vt:lpstr>
      <vt:lpstr>Windows Defender Firewall</vt:lpstr>
      <vt:lpstr>Windows Defender Firewall</vt:lpstr>
      <vt:lpstr>Windows Defender Firewall</vt:lpstr>
      <vt:lpstr>Windows Defender Firewall</vt:lpstr>
      <vt:lpstr>Windows Defender Firewall</vt:lpstr>
      <vt:lpstr>Windows Defender Firewall</vt:lpstr>
      <vt:lpstr>Windows Defender Firewall</vt:lpstr>
      <vt:lpstr>Windows Defender Firewall</vt:lpstr>
      <vt:lpstr>Windows Defender Firewall</vt:lpstr>
      <vt:lpstr>opening a port to WSL2</vt:lpstr>
      <vt:lpstr>~/.wslconfig</vt:lpstr>
      <vt:lpstr>privileged ports</vt:lpstr>
      <vt:lpstr>agenda</vt:lpstr>
      <vt:lpstr>bind( ), listen( ) and accept( )</vt:lpstr>
      <vt:lpstr>bind( )</vt:lpstr>
      <vt:lpstr>bind( )</vt:lpstr>
      <vt:lpstr>listen( )</vt:lpstr>
      <vt:lpstr>listen( )</vt:lpstr>
      <vt:lpstr>listen( )</vt:lpstr>
      <vt:lpstr>accept( )</vt:lpstr>
      <vt:lpstr>PowerPoint Presentation</vt:lpstr>
      <vt:lpstr>passing the talk socket to the child</vt:lpstr>
      <vt:lpstr>agenda</vt:lpstr>
      <vt:lpstr>the talk thread</vt:lpstr>
      <vt:lpstr>the talk thread</vt:lpstr>
      <vt:lpstr>agenda</vt:lpstr>
      <vt:lpstr>the talk thread</vt:lpstr>
      <vt:lpstr>the plugin object</vt:lpstr>
      <vt:lpstr>the plugin interface</vt:lpstr>
      <vt:lpstr>the plugin interface</vt:lpstr>
      <vt:lpstr>agenda</vt:lpstr>
      <vt:lpstr>forms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280 OfficeHours example</vt:lpstr>
      <vt:lpstr>280 OfficeHours example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 LinuxTinyServer</dc:title>
  <dc:creator>Nicole Hamilton</dc:creator>
  <cp:lastModifiedBy>Nicole Hamilton</cp:lastModifiedBy>
  <cp:revision>785</cp:revision>
  <dcterms:created xsi:type="dcterms:W3CDTF">2014-10-28T21:56:04Z</dcterms:created>
  <dcterms:modified xsi:type="dcterms:W3CDTF">2026-10-13T23:24:10Z</dcterms:modified>
</cp:coreProperties>
</file>